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98"/>
  </p:notesMasterIdLst>
  <p:handoutMasterIdLst>
    <p:handoutMasterId r:id="rId99"/>
  </p:handoutMasterIdLst>
  <p:sldIdLst>
    <p:sldId id="256" r:id="rId5"/>
    <p:sldId id="257" r:id="rId6"/>
    <p:sldId id="258" r:id="rId7"/>
    <p:sldId id="386" r:id="rId8"/>
    <p:sldId id="380" r:id="rId9"/>
    <p:sldId id="381" r:id="rId10"/>
    <p:sldId id="382" r:id="rId11"/>
    <p:sldId id="383" r:id="rId12"/>
    <p:sldId id="384" r:id="rId13"/>
    <p:sldId id="387" r:id="rId14"/>
    <p:sldId id="388" r:id="rId15"/>
    <p:sldId id="372" r:id="rId16"/>
    <p:sldId id="429" r:id="rId17"/>
    <p:sldId id="422" r:id="rId18"/>
    <p:sldId id="423" r:id="rId19"/>
    <p:sldId id="425" r:id="rId20"/>
    <p:sldId id="427" r:id="rId21"/>
    <p:sldId id="493" r:id="rId22"/>
    <p:sldId id="428" r:id="rId23"/>
    <p:sldId id="457" r:id="rId24"/>
    <p:sldId id="421" r:id="rId25"/>
    <p:sldId id="389" r:id="rId26"/>
    <p:sldId id="430" r:id="rId27"/>
    <p:sldId id="431" r:id="rId28"/>
    <p:sldId id="390" r:id="rId29"/>
    <p:sldId id="391" r:id="rId30"/>
    <p:sldId id="392" r:id="rId31"/>
    <p:sldId id="393" r:id="rId32"/>
    <p:sldId id="394" r:id="rId33"/>
    <p:sldId id="395" r:id="rId34"/>
    <p:sldId id="396" r:id="rId35"/>
    <p:sldId id="397" r:id="rId36"/>
    <p:sldId id="398" r:id="rId37"/>
    <p:sldId id="399" r:id="rId38"/>
    <p:sldId id="400" r:id="rId39"/>
    <p:sldId id="405" r:id="rId40"/>
    <p:sldId id="406" r:id="rId41"/>
    <p:sldId id="407" r:id="rId42"/>
    <p:sldId id="408" r:id="rId43"/>
    <p:sldId id="413" r:id="rId44"/>
    <p:sldId id="414" r:id="rId45"/>
    <p:sldId id="448" r:id="rId46"/>
    <p:sldId id="418" r:id="rId47"/>
    <p:sldId id="419" r:id="rId48"/>
    <p:sldId id="420" r:id="rId49"/>
    <p:sldId id="458" r:id="rId50"/>
    <p:sldId id="439" r:id="rId51"/>
    <p:sldId id="489" r:id="rId52"/>
    <p:sldId id="490" r:id="rId53"/>
    <p:sldId id="491" r:id="rId54"/>
    <p:sldId id="492" r:id="rId55"/>
    <p:sldId id="432" r:id="rId56"/>
    <p:sldId id="433" r:id="rId57"/>
    <p:sldId id="434" r:id="rId58"/>
    <p:sldId id="435" r:id="rId59"/>
    <p:sldId id="436" r:id="rId60"/>
    <p:sldId id="441" r:id="rId61"/>
    <p:sldId id="437" r:id="rId62"/>
    <p:sldId id="438" r:id="rId63"/>
    <p:sldId id="442" r:id="rId64"/>
    <p:sldId id="443" r:id="rId65"/>
    <p:sldId id="445" r:id="rId66"/>
    <p:sldId id="446" r:id="rId67"/>
    <p:sldId id="450" r:id="rId68"/>
    <p:sldId id="447" r:id="rId69"/>
    <p:sldId id="449" r:id="rId70"/>
    <p:sldId id="459" r:id="rId71"/>
    <p:sldId id="456" r:id="rId72"/>
    <p:sldId id="468" r:id="rId73"/>
    <p:sldId id="460" r:id="rId74"/>
    <p:sldId id="461" r:id="rId75"/>
    <p:sldId id="462" r:id="rId76"/>
    <p:sldId id="463" r:id="rId77"/>
    <p:sldId id="467" r:id="rId78"/>
    <p:sldId id="469" r:id="rId79"/>
    <p:sldId id="464" r:id="rId80"/>
    <p:sldId id="465" r:id="rId81"/>
    <p:sldId id="471" r:id="rId82"/>
    <p:sldId id="472" r:id="rId83"/>
    <p:sldId id="473" r:id="rId84"/>
    <p:sldId id="474" r:id="rId85"/>
    <p:sldId id="475" r:id="rId86"/>
    <p:sldId id="483" r:id="rId87"/>
    <p:sldId id="478" r:id="rId88"/>
    <p:sldId id="481" r:id="rId89"/>
    <p:sldId id="482" r:id="rId90"/>
    <p:sldId id="484" r:id="rId91"/>
    <p:sldId id="485" r:id="rId92"/>
    <p:sldId id="486" r:id="rId93"/>
    <p:sldId id="487" r:id="rId94"/>
    <p:sldId id="488" r:id="rId95"/>
    <p:sldId id="479" r:id="rId96"/>
    <p:sldId id="379" r:id="rId97"/>
  </p:sldIdLst>
  <p:sldSz cx="9144000" cy="6858000" type="screen4x3"/>
  <p:notesSz cx="7102475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DD06"/>
    <a:srgbClr val="001F3E"/>
    <a:srgbClr val="003300"/>
    <a:srgbClr val="000000"/>
    <a:srgbClr val="333333"/>
    <a:srgbClr val="1952A0"/>
    <a:srgbClr val="FFFFCC"/>
    <a:srgbClr val="DE00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8" autoAdjust="0"/>
    <p:restoredTop sz="75896" autoAdjust="0"/>
  </p:normalViewPr>
  <p:slideViewPr>
    <p:cSldViewPr>
      <p:cViewPr varScale="1">
        <p:scale>
          <a:sx n="90" d="100"/>
          <a:sy n="90" d="100"/>
        </p:scale>
        <p:origin x="-1184" y="-104"/>
      </p:cViewPr>
      <p:guideLst>
        <p:guide orient="horz" pos="981"/>
        <p:guide pos="1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presProps" Target="presProps.xml"/><Relationship Id="rId102" Type="http://schemas.openxmlformats.org/officeDocument/2006/relationships/viewProps" Target="viewProps.xml"/><Relationship Id="rId103" Type="http://schemas.openxmlformats.org/officeDocument/2006/relationships/theme" Target="theme/theme1.xml"/><Relationship Id="rId104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slide" Target="slides/slide89.xml"/><Relationship Id="rId94" Type="http://schemas.openxmlformats.org/officeDocument/2006/relationships/slide" Target="slides/slide90.xml"/><Relationship Id="rId95" Type="http://schemas.openxmlformats.org/officeDocument/2006/relationships/slide" Target="slides/slide91.xml"/><Relationship Id="rId96" Type="http://schemas.openxmlformats.org/officeDocument/2006/relationships/slide" Target="slides/slide92.xml"/><Relationship Id="rId97" Type="http://schemas.openxmlformats.org/officeDocument/2006/relationships/slide" Target="slides/slide93.xml"/><Relationship Id="rId98" Type="http://schemas.openxmlformats.org/officeDocument/2006/relationships/notesMaster" Target="notesMasters/notesMaster1.xml"/><Relationship Id="rId99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100" Type="http://schemas.openxmlformats.org/officeDocument/2006/relationships/printerSettings" Target="printerSettings/printerSettings1.bin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2725" y="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764251-D831-1B46-B49E-A81E2C17AA3D}" type="datetimeFigureOut">
              <a:rPr lang="de-DE" smtClean="0"/>
              <a:t>22/05/14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2725" y="972185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CBB69-8D63-C944-B99E-E26B471785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92086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7739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3093" y="1"/>
            <a:ext cx="3077739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E566868E-4981-412A-A780-CE3D41660550}" type="datetimeFigureOut">
              <a:rPr lang="de-DE" smtClean="0"/>
              <a:pPr/>
              <a:t>22/05/14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10248" y="4861441"/>
            <a:ext cx="5681980" cy="4605576"/>
          </a:xfrm>
          <a:prstGeom prst="rect">
            <a:avLst/>
          </a:prstGeom>
        </p:spPr>
        <p:txBody>
          <a:bodyPr vert="horz" lIns="99075" tIns="49538" rIns="99075" bIns="49538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7739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3093" y="9721107"/>
            <a:ext cx="3077739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96B3538B-D81F-476E-A31A-F9ABC7F48F1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1530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3538B-D81F-476E-A31A-F9ABC7F48F1A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6911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3538B-D81F-476E-A31A-F9ABC7F48F1A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847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Wird von Frameworks</a:t>
            </a:r>
            <a:r>
              <a:rPr lang="de-DE" baseline="0" dirty="0" smtClean="0"/>
              <a:t> zur Verfügung gestellt.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3538B-D81F-476E-A31A-F9ABC7F48F1A}" type="slidenum">
              <a:rPr lang="de-DE" smtClean="0"/>
              <a:pPr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786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hangingPunct="0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lässt sich der generelle Algorithmus bzw. der Workflow in der Basismethode unabhängig von Details, die in den Sub-Objekten implementiert sind, verändern. Dies wird auch als Inversion-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oder als Hollywood-Prinzip bezeichnet.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„Don’t call us. We call you.“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3538B-D81F-476E-A31A-F9ABC7F48F1A}" type="slidenum">
              <a:rPr lang="de-DE" smtClean="0"/>
              <a:pPr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847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JS kennt keine Packages</a:t>
            </a:r>
          </a:p>
          <a:p>
            <a:pPr marL="0" indent="0">
              <a:buNone/>
            </a:pPr>
            <a:r>
              <a:rPr lang="de-DE" dirty="0" smtClean="0"/>
              <a:t>Code lässt sich in JS nur schwer organisieren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3538B-D81F-476E-A31A-F9ABC7F48F1A}" type="slidenum">
              <a:rPr lang="de-DE" smtClean="0"/>
              <a:pPr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4426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3538B-D81F-476E-A31A-F9ABC7F48F1A}" type="slidenum">
              <a:rPr lang="de-DE" smtClean="0"/>
              <a:pPr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8474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3538B-D81F-476E-A31A-F9ABC7F48F1A}" type="slidenum">
              <a:rPr lang="de-DE" smtClean="0"/>
              <a:pPr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8474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Über Packages hinaus muss Code in Libraries und Moduln gepflegt werden</a:t>
            </a:r>
          </a:p>
          <a:p>
            <a:pPr marL="0" indent="0">
              <a:buNone/>
            </a:pPr>
            <a:r>
              <a:rPr lang="de-DE" dirty="0" smtClean="0"/>
              <a:t>In Java existieren dafür JARs, OSGI-Module und demnächst das standardisierte Java Module System</a:t>
            </a:r>
          </a:p>
          <a:p>
            <a:pPr marL="0" indent="0">
              <a:buNone/>
            </a:pPr>
            <a:r>
              <a:rPr lang="de-DE" dirty="0" smtClean="0"/>
              <a:t>Die Unterstützung von JS dafür ist mangelhaft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3538B-D81F-476E-A31A-F9ABC7F48F1A}" type="slidenum">
              <a:rPr lang="de-DE" smtClean="0"/>
              <a:pPr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92343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CommonLisp</a:t>
            </a:r>
            <a:endParaRPr lang="de-DE" dirty="0" smtClean="0"/>
          </a:p>
          <a:p>
            <a:r>
              <a:rPr lang="de-DE" dirty="0" smtClean="0"/>
              <a:t>kein E/A</a:t>
            </a:r>
          </a:p>
          <a:p>
            <a:r>
              <a:rPr lang="de-DE" dirty="0" smtClean="0"/>
              <a:t>-&gt;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CommonJS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3538B-D81F-476E-A31A-F9ABC7F48F1A}" type="slidenum">
              <a:rPr lang="de-DE" smtClean="0"/>
              <a:pPr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2916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Asynchrone</a:t>
            </a:r>
            <a:r>
              <a:rPr lang="de-DE" baseline="0" dirty="0" smtClean="0"/>
              <a:t> Modul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3538B-D81F-476E-A31A-F9ABC7F48F1A}" type="slidenum">
              <a:rPr lang="de-DE" smtClean="0"/>
              <a:pPr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24719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3538B-D81F-476E-A31A-F9ABC7F48F1A}" type="slidenum">
              <a:rPr lang="de-DE" smtClean="0"/>
              <a:pPr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9181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Objektorientierte Programmierung ist nur klassenbasiert möglich</a:t>
            </a:r>
          </a:p>
          <a:p>
            <a:r>
              <a:rPr lang="de-DE" dirty="0" smtClean="0"/>
              <a:t>JS bietet keine Klassen</a:t>
            </a:r>
          </a:p>
          <a:p>
            <a:r>
              <a:rPr lang="de-DE" dirty="0" smtClean="0"/>
              <a:t>JS bietet kein eigenes Typsystem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3538B-D81F-476E-A31A-F9ABC7F48F1A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73613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de-DE" dirty="0" err="1" smtClean="0"/>
              <a:t>more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comfortable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clients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demanded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market</a:t>
            </a:r>
            <a:endParaRPr lang="de-DE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de-DE" baseline="0" dirty="0" err="1" smtClean="0"/>
              <a:t>caused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logic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side</a:t>
            </a:r>
            <a:endParaRPr lang="de-DE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de-DE" baseline="0" dirty="0" err="1" smtClean="0"/>
              <a:t>even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than</a:t>
            </a:r>
            <a:r>
              <a:rPr lang="de-DE" baseline="0" dirty="0" smtClean="0"/>
              <a:t> just </a:t>
            </a:r>
            <a:r>
              <a:rPr lang="de-DE" baseline="0" dirty="0" err="1" smtClean="0"/>
              <a:t>validation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conversion</a:t>
            </a:r>
            <a:endParaRPr lang="de-DE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de-DE" baseline="0" dirty="0" smtClean="0"/>
              <a:t>time </a:t>
            </a:r>
            <a:r>
              <a:rPr lang="de-DE" baseline="0" dirty="0" err="1" smtClean="0"/>
              <a:t>when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dynamic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languages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like</a:t>
            </a:r>
            <a:r>
              <a:rPr lang="de-DE" baseline="0" dirty="0" smtClean="0"/>
              <a:t> Ruby on </a:t>
            </a:r>
            <a:r>
              <a:rPr lang="de-DE" baseline="0" dirty="0" err="1" smtClean="0"/>
              <a:t>Rails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up</a:t>
            </a:r>
            <a:r>
              <a:rPr lang="de-DE" baseline="0" dirty="0" smtClean="0"/>
              <a:t> 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de-DE" baseline="0" dirty="0" smtClean="0"/>
              <a:t>prototype = </a:t>
            </a:r>
            <a:r>
              <a:rPr lang="de-DE" baseline="0" dirty="0" err="1" smtClean="0"/>
              <a:t>framework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ease</a:t>
            </a:r>
            <a:r>
              <a:rPr lang="de-DE" baseline="0" dirty="0" smtClean="0"/>
              <a:t> AJAX </a:t>
            </a:r>
            <a:r>
              <a:rPr lang="de-DE" baseline="0" dirty="0" err="1" smtClean="0"/>
              <a:t>support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JavaScript</a:t>
            </a:r>
          </a:p>
          <a:p>
            <a:pPr marL="0" indent="0">
              <a:buFont typeface="Arial" pitchFamily="34" charset="0"/>
              <a:buNone/>
            </a:pPr>
            <a:r>
              <a:rPr lang="de-DE" baseline="0" dirty="0" smtClean="0"/>
              <a:t>  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3538B-D81F-476E-A31A-F9ABC7F48F1A}" type="slidenum">
              <a:rPr lang="de-DE" smtClean="0"/>
              <a:pPr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03720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Mouse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3538B-D81F-476E-A31A-F9ABC7F48F1A}" type="slidenum">
              <a:rPr lang="de-DE" smtClean="0"/>
              <a:pPr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05964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3538B-D81F-476E-A31A-F9ABC7F48F1A}" type="slidenum">
              <a:rPr lang="de-DE" smtClean="0"/>
              <a:pPr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39413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3538B-D81F-476E-A31A-F9ABC7F48F1A}" type="slidenum">
              <a:rPr lang="de-DE" smtClean="0"/>
              <a:pPr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39413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3538B-D81F-476E-A31A-F9ABC7F48F1A}" type="slidenum">
              <a:rPr lang="de-DE" smtClean="0"/>
              <a:pPr/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91816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3538B-D81F-476E-A31A-F9ABC7F48F1A}" type="slidenum">
              <a:rPr lang="de-DE" smtClean="0"/>
              <a:pPr/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60195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Backbone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popular</a:t>
            </a:r>
            <a:endParaRPr lang="de-DE" baseline="0" dirty="0" smtClean="0"/>
          </a:p>
          <a:p>
            <a:r>
              <a:rPr lang="de-DE" baseline="0" dirty="0" err="1" smtClean="0"/>
              <a:t>Sammy.js</a:t>
            </a:r>
            <a:r>
              <a:rPr lang="de-DE" baseline="0" dirty="0" smtClean="0"/>
              <a:t> = minimal</a:t>
            </a:r>
          </a:p>
          <a:p>
            <a:r>
              <a:rPr lang="de-DE" dirty="0" smtClean="0"/>
              <a:t>Cappuccino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ObjectiveJS</a:t>
            </a:r>
            <a:endParaRPr lang="de-DE" baseline="0" dirty="0" smtClean="0"/>
          </a:p>
          <a:p>
            <a:r>
              <a:rPr lang="de-DE" baseline="0" dirty="0" smtClean="0"/>
              <a:t>JavaScript MVC = ???</a:t>
            </a:r>
          </a:p>
          <a:p>
            <a:r>
              <a:rPr lang="de-DE" baseline="0" dirty="0" smtClean="0"/>
              <a:t>GWT = Java2JS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err="1" smtClean="0"/>
              <a:t>SprotCore</a:t>
            </a:r>
            <a:r>
              <a:rPr lang="de-DE" baseline="0" dirty="0" smtClean="0"/>
              <a:t> = Apple </a:t>
            </a:r>
            <a:r>
              <a:rPr lang="de-DE" baseline="0" dirty="0" err="1" smtClean="0"/>
              <a:t>iCloud</a:t>
            </a:r>
            <a:endParaRPr lang="de-DE" baseline="0" dirty="0" smtClean="0"/>
          </a:p>
          <a:p>
            <a:r>
              <a:rPr lang="de-DE" baseline="0" dirty="0" err="1" smtClean="0"/>
              <a:t>Ember.js</a:t>
            </a:r>
            <a:r>
              <a:rPr lang="de-DE" baseline="0" dirty="0" smtClean="0"/>
              <a:t> = Ex-</a:t>
            </a:r>
            <a:r>
              <a:rPr lang="de-DE" baseline="0" dirty="0" err="1" smtClean="0"/>
              <a:t>SproutCore</a:t>
            </a:r>
            <a:r>
              <a:rPr lang="de-DE" baseline="0" dirty="0" smtClean="0"/>
              <a:t> 2.0 (</a:t>
            </a:r>
            <a:r>
              <a:rPr lang="de-DE" baseline="0" dirty="0" err="1" smtClean="0"/>
              <a:t>SproutCore</a:t>
            </a:r>
            <a:r>
              <a:rPr lang="de-DE" baseline="0" dirty="0" smtClean="0"/>
              <a:t> 1.0 = Apple </a:t>
            </a:r>
            <a:r>
              <a:rPr lang="de-DE" baseline="0" dirty="0" err="1" smtClean="0"/>
              <a:t>iCloud</a:t>
            </a:r>
            <a:r>
              <a:rPr lang="de-DE" baseline="0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3538B-D81F-476E-A31A-F9ABC7F48F1A}" type="slidenum">
              <a:rPr lang="de-DE" smtClean="0"/>
              <a:pPr/>
              <a:t>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76322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3538B-D81F-476E-A31A-F9ABC7F48F1A}" type="slidenum">
              <a:rPr lang="de-DE" smtClean="0"/>
              <a:pPr/>
              <a:t>91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76322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3538B-D81F-476E-A31A-F9ABC7F48F1A}" type="slidenum">
              <a:rPr lang="de-DE" smtClean="0"/>
              <a:pPr/>
              <a:t>93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6911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3538B-D81F-476E-A31A-F9ABC7F48F1A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6816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writable</a:t>
            </a:r>
            <a:endParaRPr lang="de-DE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Eine Objekteigenschaft kann beschreibbar sein. Wenn sie das nicht ist, dann kann die Objekteigenschaft nicht mehr verändert werden. </a:t>
            </a:r>
          </a:p>
          <a:p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configurable</a:t>
            </a:r>
            <a:endParaRPr lang="de-DE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hangingPunct="0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Eine Objekteigenschaft kann konfigurierbar sein. Wenn sie das nicht ist, dann wird der Versuch, diese Eigenschaft zu löschen oder sie konfigurierbar zu machen, fehlschlagen.</a:t>
            </a:r>
          </a:p>
          <a:p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enumerable</a:t>
            </a:r>
            <a:endParaRPr lang="de-DE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hangingPunct="0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Wenn über alle Eigenschaften eines Objekts iteriert wird, dann wird diese Eigenschaft in der Iteration mit einbezogen. 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3538B-D81F-476E-A31A-F9ABC7F48F1A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6816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3538B-D81F-476E-A31A-F9ABC7F48F1A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6816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3538B-D81F-476E-A31A-F9ABC7F48F1A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6816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3538B-D81F-476E-A31A-F9ABC7F48F1A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3179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3538B-D81F-476E-A31A-F9ABC7F48F1A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3179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Entwurfsmuster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3538B-D81F-476E-A31A-F9ABC7F48F1A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7361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87624" y="3625021"/>
            <a:ext cx="7527780" cy="884099"/>
          </a:xfrm>
        </p:spPr>
        <p:txBody>
          <a:bodyPr lIns="0" tIns="0" rIns="0" bIns="0">
            <a:no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de-DE" dirty="0" smtClean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1214414" y="2703529"/>
            <a:ext cx="7500990" cy="868347"/>
          </a:xfrm>
        </p:spPr>
        <p:txBody>
          <a:bodyPr anchor="b" anchorCtr="0"/>
          <a:lstStyle>
            <a:lvl1pPr algn="r"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de-DE" dirty="0"/>
          </a:p>
        </p:txBody>
      </p:sp>
      <p:pic>
        <p:nvPicPr>
          <p:cNvPr id="15" name="Grafik 14" descr="Gras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5623560"/>
            <a:ext cx="9144000" cy="1234440"/>
          </a:xfrm>
          <a:prstGeom prst="rect">
            <a:avLst/>
          </a:prstGeom>
        </p:spPr>
      </p:pic>
      <p:pic>
        <p:nvPicPr>
          <p:cNvPr id="9" name="Bild 8" descr="holisticon-logo-standard-no-group.em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32" y="247898"/>
            <a:ext cx="4153352" cy="5888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252413" y="1555750"/>
            <a:ext cx="8496051" cy="4537546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9500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(Vollfläch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smtClean="0"/>
              <a:t>Bild auf Platzhalter ziehen oder durch Klicken auf Symbol hinzufügen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6220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(Anschnit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124744"/>
            <a:ext cx="9144000" cy="482453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smtClean="0"/>
              <a:t>Bild auf Platzhalter ziehen oder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1935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3686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68000" indent="-468000">
              <a:spcBef>
                <a:spcPts val="1200"/>
              </a:spcBef>
              <a:defRPr/>
            </a:lvl1pPr>
            <a:lvl2pPr marL="720000" indent="-216000">
              <a:spcBef>
                <a:spcPts val="600"/>
              </a:spcBef>
              <a:buSzPct val="100000"/>
              <a:buFont typeface="Wingdings" pitchFamily="2" charset="2"/>
              <a:buChar char="§"/>
              <a:defRPr/>
            </a:lvl2pPr>
            <a:lvl3pPr marL="1152000" indent="-216000">
              <a:buSzPct val="100000"/>
              <a:buFont typeface="Symbol" pitchFamily="18" charset="2"/>
              <a:buChar char="-"/>
              <a:defRPr/>
            </a:lvl3pPr>
            <a:lvl4pPr marL="1584000" indent="-216000">
              <a:buSzPct val="100000"/>
              <a:buFont typeface="Arial" pitchFamily="34" charset="0"/>
              <a:buChar char="•"/>
              <a:defRPr/>
            </a:lvl4pPr>
            <a:lvl5pPr marL="2052000" indent="-216000">
              <a:buSzPct val="100000"/>
              <a:buFont typeface="Symbol" pitchFamily="18" charset="2"/>
              <a:buChar char="-"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3032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8172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">
    <p:bg>
      <p:bgPr>
        <a:solidFill>
          <a:srgbClr val="1952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spcBef>
                <a:spcPts val="1200"/>
              </a:spcBef>
              <a:buFontTx/>
              <a:buNone/>
              <a:tabLst>
                <a:tab pos="177800" algn="l"/>
                <a:tab pos="361950" algn="l"/>
                <a:tab pos="539750" algn="l"/>
                <a:tab pos="717550" algn="l"/>
              </a:tabLst>
              <a:defRPr sz="1600">
                <a:solidFill>
                  <a:schemeClr val="bg1"/>
                </a:solidFill>
                <a:latin typeface="Consolas"/>
                <a:cs typeface="Consolas"/>
              </a:defRPr>
            </a:lvl1pPr>
            <a:lvl2pPr marL="180000" indent="0">
              <a:spcBef>
                <a:spcPts val="600"/>
              </a:spcBef>
              <a:buSzPct val="100000"/>
              <a:buFontTx/>
              <a:buNone/>
              <a:tabLst>
                <a:tab pos="539750" algn="l"/>
              </a:tabLst>
              <a:defRPr sz="1600">
                <a:solidFill>
                  <a:schemeClr val="bg1"/>
                </a:solidFill>
                <a:latin typeface="Consolas"/>
                <a:cs typeface="Consolas"/>
              </a:defRPr>
            </a:lvl2pPr>
            <a:lvl3pPr marL="358775" indent="0">
              <a:buSzPct val="100000"/>
              <a:buFontTx/>
              <a:buNone/>
              <a:defRPr sz="1600">
                <a:solidFill>
                  <a:schemeClr val="bg1"/>
                </a:solidFill>
                <a:latin typeface="Consolas"/>
                <a:cs typeface="Consolas"/>
              </a:defRPr>
            </a:lvl3pPr>
            <a:lvl4pPr marL="540000" indent="0">
              <a:buSzPct val="100000"/>
              <a:buFontTx/>
              <a:buNone/>
              <a:defRPr sz="1600">
                <a:solidFill>
                  <a:schemeClr val="bg1"/>
                </a:solidFill>
                <a:latin typeface="Consolas"/>
                <a:cs typeface="Consolas"/>
              </a:defRPr>
            </a:lvl4pPr>
            <a:lvl5pPr marL="720000" indent="0">
              <a:buSzPct val="100000"/>
              <a:buFontTx/>
              <a:buNone/>
              <a:defRPr sz="1600">
                <a:solidFill>
                  <a:schemeClr val="bg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  <a:p>
            <a:pPr lvl="0"/>
            <a:r>
              <a:rPr lang="de-DE" dirty="0" smtClean="0"/>
              <a:t>	1</a:t>
            </a:r>
          </a:p>
          <a:p>
            <a:pPr lvl="0"/>
            <a:r>
              <a:rPr lang="de-DE" dirty="0" smtClean="0"/>
              <a:t>		2</a:t>
            </a:r>
          </a:p>
          <a:p>
            <a:pPr lvl="0"/>
            <a:r>
              <a:rPr lang="de-DE" dirty="0" smtClean="0"/>
              <a:t>			3</a:t>
            </a:r>
          </a:p>
          <a:p>
            <a:pPr lvl="0"/>
            <a:r>
              <a:rPr lang="de-DE" dirty="0" smtClean="0"/>
              <a:t>				4</a:t>
            </a:r>
          </a:p>
          <a:p>
            <a:pPr lvl="0"/>
            <a:r>
              <a:rPr lang="de-DE" dirty="0" smtClean="0"/>
              <a:t>					5</a:t>
            </a:r>
            <a:endParaRPr lang="de-DE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7230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4972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52415" y="151200"/>
            <a:ext cx="8496299" cy="99178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2001" y="1555751"/>
            <a:ext cx="8496713" cy="43735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 (do not </a:t>
            </a:r>
            <a:r>
              <a:rPr lang="de-DE" dirty="0" err="1" smtClean="0"/>
              <a:t>use</a:t>
            </a:r>
            <a:r>
              <a:rPr lang="de-DE" dirty="0" smtClean="0"/>
              <a:t>!)</a:t>
            </a:r>
          </a:p>
          <a:p>
            <a:pPr lvl="3"/>
            <a:r>
              <a:rPr lang="de-DE" dirty="0" smtClean="0"/>
              <a:t>Vierte Ebene (do not </a:t>
            </a:r>
            <a:r>
              <a:rPr lang="de-DE" dirty="0" err="1" smtClean="0"/>
              <a:t>use</a:t>
            </a:r>
            <a:r>
              <a:rPr lang="de-DE" dirty="0" smtClean="0"/>
              <a:t>!)</a:t>
            </a:r>
          </a:p>
          <a:p>
            <a:pPr lvl="4"/>
            <a:r>
              <a:rPr lang="de-DE" dirty="0" smtClean="0"/>
              <a:t>Fünfte Ebene (do not </a:t>
            </a:r>
            <a:r>
              <a:rPr lang="de-DE" dirty="0" err="1" smtClean="0"/>
              <a:t>use</a:t>
            </a:r>
            <a:r>
              <a:rPr lang="de-DE" dirty="0" smtClean="0"/>
              <a:t>!)</a:t>
            </a:r>
          </a:p>
        </p:txBody>
      </p:sp>
      <p:pic>
        <p:nvPicPr>
          <p:cNvPr id="5" name="Bild 4" descr="holisticon-logo-gray-no-group.emf"/>
          <p:cNvPicPr>
            <a:picLocks noChangeAspect="1"/>
          </p:cNvPicPr>
          <p:nvPr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3" y="6525344"/>
            <a:ext cx="1403543" cy="198978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3483356" y="6550913"/>
            <a:ext cx="5409124" cy="2160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 err="1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oliver.ochs@holisticon.de</a:t>
            </a:r>
            <a:r>
              <a:rPr lang="de-DE" sz="1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 | </a:t>
            </a:r>
            <a:fld id="{75372816-56AD-48E7-ACDF-F6D6539F41EC}" type="slidenum">
              <a:rPr lang="de-DE" sz="120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1200" dirty="0" smtClean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accent2"/>
          </a:solidFill>
          <a:latin typeface="Calibri"/>
          <a:ea typeface="Verdana" pitchFamily="34" charset="0"/>
          <a:cs typeface="Calibri"/>
        </a:defRPr>
      </a:lvl1pPr>
    </p:titleStyle>
    <p:bodyStyle>
      <a:lvl1pPr marL="360000" indent="-360000" algn="l" defTabSz="914400" rtl="0" eaLnBrk="1" latinLnBrk="0" hangingPunct="1">
        <a:spcBef>
          <a:spcPts val="1000"/>
        </a:spcBef>
        <a:spcAft>
          <a:spcPts val="200"/>
        </a:spcAft>
        <a:buClr>
          <a:schemeClr val="accent2"/>
        </a:buClr>
        <a:buSzPct val="100000"/>
        <a:buFont typeface="Arial"/>
        <a:buChar char="■"/>
        <a:defRPr sz="2400" kern="1200">
          <a:solidFill>
            <a:schemeClr val="tx1"/>
          </a:solidFill>
          <a:latin typeface="Calibri" pitchFamily="34" charset="0"/>
          <a:ea typeface="Calibri" pitchFamily="34" charset="0"/>
          <a:cs typeface="Calibri" pitchFamily="34" charset="0"/>
        </a:defRPr>
      </a:lvl1pPr>
      <a:lvl2pPr marL="648000" indent="-288000" algn="l" defTabSz="914400" rtl="0" eaLnBrk="1" latinLnBrk="0" hangingPunct="1">
        <a:spcBef>
          <a:spcPts val="450"/>
        </a:spcBef>
        <a:buClr>
          <a:schemeClr val="tx1">
            <a:lumMod val="60000"/>
            <a:lumOff val="40000"/>
          </a:schemeClr>
        </a:buClr>
        <a:buSzPct val="80000"/>
        <a:buFont typeface="Wingdings" charset="2"/>
        <a:buChar char=""/>
        <a:defRPr sz="1800" kern="1200">
          <a:solidFill>
            <a:schemeClr val="tx1"/>
          </a:solidFill>
          <a:latin typeface="Calibri" pitchFamily="34" charset="0"/>
          <a:ea typeface="Calibri" pitchFamily="34" charset="0"/>
          <a:cs typeface="Calibri" pitchFamily="34" charset="0"/>
        </a:defRPr>
      </a:lvl2pPr>
      <a:lvl3pPr marL="936000" indent="-288000" algn="l" defTabSz="914400" rtl="0" eaLnBrk="1" latinLnBrk="0" hangingPunct="1">
        <a:spcBef>
          <a:spcPts val="450"/>
        </a:spcBef>
        <a:buClr>
          <a:schemeClr val="tx1">
            <a:lumMod val="60000"/>
            <a:lumOff val="40000"/>
          </a:schemeClr>
        </a:buClr>
        <a:buSzPct val="80000"/>
        <a:buFont typeface="Wingdings" charset="2"/>
        <a:buChar char=""/>
        <a:defRPr sz="1800" kern="1200">
          <a:solidFill>
            <a:schemeClr val="tx1"/>
          </a:solidFill>
          <a:latin typeface="Calibri" pitchFamily="34" charset="0"/>
          <a:ea typeface="Calibri" pitchFamily="34" charset="0"/>
          <a:cs typeface="Calibri" pitchFamily="34" charset="0"/>
        </a:defRPr>
      </a:lvl3pPr>
      <a:lvl4pPr marL="1260000" indent="-288000" algn="l" defTabSz="914400" rtl="0" eaLnBrk="1" latinLnBrk="0" hangingPunct="1">
        <a:spcBef>
          <a:spcPts val="450"/>
        </a:spcBef>
        <a:buClr>
          <a:schemeClr val="tx1">
            <a:lumMod val="60000"/>
            <a:lumOff val="40000"/>
          </a:schemeClr>
        </a:buClr>
        <a:buSzPct val="80000"/>
        <a:buFont typeface="Wingdings" charset="2"/>
        <a:buChar char=""/>
        <a:defRPr sz="1800" kern="1200" baseline="0">
          <a:solidFill>
            <a:schemeClr val="tx1"/>
          </a:solidFill>
          <a:latin typeface="Calibri" pitchFamily="34" charset="0"/>
          <a:ea typeface="Calibri" pitchFamily="34" charset="0"/>
          <a:cs typeface="Calibri" pitchFamily="34" charset="0"/>
        </a:defRPr>
      </a:lvl4pPr>
      <a:lvl5pPr marL="1512000" indent="-288000" algn="l" defTabSz="914400" rtl="0" eaLnBrk="1" latinLnBrk="0" hangingPunct="1">
        <a:spcBef>
          <a:spcPts val="450"/>
        </a:spcBef>
        <a:buClr>
          <a:schemeClr val="tx1">
            <a:lumMod val="60000"/>
            <a:lumOff val="40000"/>
          </a:schemeClr>
        </a:buClr>
        <a:buSzPct val="80000"/>
        <a:buFont typeface="Wingdings" charset="2"/>
        <a:buChar char=""/>
        <a:defRPr sz="1800" kern="1200" baseline="0">
          <a:solidFill>
            <a:schemeClr val="tx1"/>
          </a:solidFill>
          <a:latin typeface="Calibri" pitchFamily="34" charset="0"/>
          <a:ea typeface="Calibri" pitchFamily="34" charset="0"/>
          <a:cs typeface="Calibr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Relationship Id="rId3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Relationship Id="rId3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Relationship Id="rId3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Relationship Id="rId3" Type="http://schemas.microsoft.com/office/2007/relationships/hdphoto" Target="../media/hdphoto1.wdp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Tag 2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JS-Workshop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8949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/>
            </a:r>
            <a:br>
              <a:rPr lang="de-DE" dirty="0"/>
            </a:br>
            <a:r>
              <a:rPr lang="de-DE" dirty="0"/>
              <a:t>/*</a:t>
            </a:r>
            <a:r>
              <a:rPr lang="de-DE" dirty="0" smtClean="0"/>
              <a:t>*</a:t>
            </a:r>
            <a:br>
              <a:rPr lang="de-DE" dirty="0" smtClean="0"/>
            </a:br>
            <a:r>
              <a:rPr lang="de-DE" dirty="0" smtClean="0"/>
              <a:t> </a:t>
            </a:r>
            <a:r>
              <a:rPr lang="de-DE" dirty="0"/>
              <a:t>* A </a:t>
            </a:r>
            <a:r>
              <a:rPr lang="de-DE" dirty="0" err="1"/>
              <a:t>Reminder</a:t>
            </a:r>
            <a:r>
              <a:rPr lang="de-DE" dirty="0"/>
              <a:t> </a:t>
            </a:r>
            <a:r>
              <a:rPr lang="de-DE" dirty="0" err="1"/>
              <a:t>extends</a:t>
            </a:r>
            <a:r>
              <a:rPr lang="de-DE" dirty="0"/>
              <a:t> a </a:t>
            </a:r>
            <a:r>
              <a:rPr lang="de-DE" dirty="0" smtClean="0"/>
              <a:t>Task</a:t>
            </a:r>
            <a:br>
              <a:rPr lang="de-DE" dirty="0" smtClean="0"/>
            </a:br>
            <a:r>
              <a:rPr lang="de-DE" dirty="0" smtClean="0"/>
              <a:t> </a:t>
            </a:r>
            <a:r>
              <a:rPr lang="de-DE" dirty="0"/>
              <a:t>* @</a:t>
            </a:r>
            <a:r>
              <a:rPr lang="de-DE" dirty="0" err="1"/>
              <a:t>extends</a:t>
            </a:r>
            <a:r>
              <a:rPr lang="de-DE" dirty="0"/>
              <a:t> </a:t>
            </a:r>
            <a:r>
              <a:rPr lang="de-DE" dirty="0" err="1" smtClean="0"/>
              <a:t>task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</a:t>
            </a:r>
            <a:r>
              <a:rPr lang="de-DE" dirty="0"/>
              <a:t>*/</a:t>
            </a:r>
          </a:p>
          <a:p>
            <a:r>
              <a:rPr lang="de-DE" dirty="0" err="1"/>
              <a:t>var</a:t>
            </a:r>
            <a:r>
              <a:rPr lang="de-DE" dirty="0"/>
              <a:t> </a:t>
            </a:r>
            <a:r>
              <a:rPr lang="de-DE" dirty="0" err="1"/>
              <a:t>reminder</a:t>
            </a:r>
            <a:r>
              <a:rPr lang="de-DE" dirty="0"/>
              <a:t> = </a:t>
            </a:r>
            <a:r>
              <a:rPr lang="de-DE" dirty="0" err="1"/>
              <a:t>Object.create</a:t>
            </a:r>
            <a:r>
              <a:rPr lang="de-DE" dirty="0"/>
              <a:t>(</a:t>
            </a:r>
            <a:r>
              <a:rPr lang="de-DE" dirty="0" err="1"/>
              <a:t>task</a:t>
            </a:r>
            <a:r>
              <a:rPr lang="de-DE" dirty="0"/>
              <a:t>, {</a:t>
            </a:r>
          </a:p>
          <a:p>
            <a:r>
              <a:rPr lang="de-DE" dirty="0"/>
              <a:t>    /*</a:t>
            </a:r>
            <a:r>
              <a:rPr lang="de-DE" dirty="0" smtClean="0"/>
              <a:t>*</a:t>
            </a:r>
            <a:br>
              <a:rPr lang="de-DE" dirty="0" smtClean="0"/>
            </a:br>
            <a:r>
              <a:rPr lang="de-DE" dirty="0" smtClean="0"/>
              <a:t>     </a:t>
            </a:r>
            <a:r>
              <a:rPr lang="de-DE" dirty="0"/>
              <a:t>* The </a:t>
            </a:r>
            <a:r>
              <a:rPr lang="de-DE" dirty="0" err="1"/>
              <a:t>date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Reminder</a:t>
            </a:r>
            <a:r>
              <a:rPr lang="de-DE" dirty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    </a:t>
            </a:r>
            <a:r>
              <a:rPr lang="de-DE" dirty="0"/>
              <a:t>* @type {Date</a:t>
            </a:r>
            <a:r>
              <a:rPr lang="de-DE" dirty="0" smtClean="0"/>
              <a:t>}</a:t>
            </a:r>
            <a:br>
              <a:rPr lang="de-DE" dirty="0" smtClean="0"/>
            </a:br>
            <a:r>
              <a:rPr lang="de-DE" dirty="0" smtClean="0"/>
              <a:t>     </a:t>
            </a:r>
            <a:r>
              <a:rPr lang="de-DE" dirty="0"/>
              <a:t>* @</a:t>
            </a:r>
            <a:r>
              <a:rPr lang="de-DE" dirty="0" err="1"/>
              <a:t>memberOf</a:t>
            </a:r>
            <a:r>
              <a:rPr lang="de-DE" dirty="0"/>
              <a:t> </a:t>
            </a:r>
            <a:r>
              <a:rPr lang="de-DE" dirty="0" err="1" smtClean="0"/>
              <a:t>reminder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    </a:t>
            </a:r>
            <a:r>
              <a:rPr lang="de-DE" dirty="0"/>
              <a:t>*/</a:t>
            </a:r>
          </a:p>
          <a:p>
            <a:r>
              <a:rPr lang="de-DE" dirty="0"/>
              <a:t>    </a:t>
            </a:r>
            <a:r>
              <a:rPr lang="de-DE" dirty="0" err="1"/>
              <a:t>date</a:t>
            </a:r>
            <a:r>
              <a:rPr lang="de-DE" dirty="0"/>
              <a:t>: {</a:t>
            </a:r>
          </a:p>
          <a:p>
            <a:r>
              <a:rPr lang="de-DE" dirty="0"/>
              <a:t>        </a:t>
            </a:r>
            <a:r>
              <a:rPr lang="de-DE" dirty="0" err="1"/>
              <a:t>value</a:t>
            </a:r>
            <a:r>
              <a:rPr lang="de-DE" dirty="0"/>
              <a:t>: </a:t>
            </a:r>
            <a:r>
              <a:rPr lang="de-DE" dirty="0" err="1"/>
              <a:t>Date.now</a:t>
            </a:r>
            <a:r>
              <a:rPr lang="de-DE" dirty="0"/>
              <a:t>(), </a:t>
            </a:r>
            <a:r>
              <a:rPr lang="de-DE" dirty="0" err="1"/>
              <a:t>writable</a:t>
            </a:r>
            <a:r>
              <a:rPr lang="de-DE" dirty="0"/>
              <a:t>: true, </a:t>
            </a:r>
            <a:r>
              <a:rPr lang="de-DE" dirty="0" err="1"/>
              <a:t>configurable</a:t>
            </a:r>
            <a:r>
              <a:rPr lang="de-DE" dirty="0"/>
              <a:t>: false, </a:t>
            </a:r>
            <a:r>
              <a:rPr lang="de-DE" dirty="0" err="1"/>
              <a:t>enumerable</a:t>
            </a:r>
            <a:r>
              <a:rPr lang="de-DE" dirty="0"/>
              <a:t>: true</a:t>
            </a:r>
          </a:p>
          <a:p>
            <a:r>
              <a:rPr lang="de-DE" dirty="0"/>
              <a:t>    }</a:t>
            </a:r>
          </a:p>
          <a:p>
            <a:r>
              <a:rPr lang="de-DE" dirty="0"/>
              <a:t>});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Objekt-Vererbung in ES5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4205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var</a:t>
            </a:r>
            <a:r>
              <a:rPr lang="de-DE" dirty="0"/>
              <a:t> </a:t>
            </a:r>
            <a:r>
              <a:rPr lang="de-DE" dirty="0" err="1"/>
              <a:t>myReminder</a:t>
            </a:r>
            <a:r>
              <a:rPr lang="de-DE" dirty="0"/>
              <a:t> = </a:t>
            </a:r>
            <a:r>
              <a:rPr lang="de-DE" dirty="0" err="1"/>
              <a:t>Object.create</a:t>
            </a:r>
            <a:r>
              <a:rPr lang="de-DE" dirty="0"/>
              <a:t>(</a:t>
            </a:r>
            <a:r>
              <a:rPr lang="de-DE" dirty="0" err="1"/>
              <a:t>reminder</a:t>
            </a:r>
            <a:r>
              <a:rPr lang="de-DE" dirty="0" smtClean="0"/>
              <a:t>), </a:t>
            </a:r>
          </a:p>
          <a:p>
            <a:r>
              <a:rPr lang="de-DE" dirty="0" err="1" smtClean="0"/>
              <a:t>myReminder.subject</a:t>
            </a:r>
            <a:r>
              <a:rPr lang="de-DE" dirty="0" smtClean="0"/>
              <a:t> </a:t>
            </a:r>
            <a:r>
              <a:rPr lang="de-DE" dirty="0"/>
              <a:t>= '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Reminder</a:t>
            </a:r>
            <a:r>
              <a:rPr lang="de-DE" dirty="0"/>
              <a:t>';</a:t>
            </a:r>
          </a:p>
          <a:p>
            <a:r>
              <a:rPr lang="de-DE" dirty="0" err="1" smtClean="0"/>
              <a:t>myReminder.date</a:t>
            </a:r>
            <a:r>
              <a:rPr lang="de-DE" dirty="0" smtClean="0"/>
              <a:t> = </a:t>
            </a:r>
            <a:r>
              <a:rPr lang="de-DE" dirty="0" err="1" smtClean="0"/>
              <a:t>now</a:t>
            </a:r>
            <a:r>
              <a:rPr lang="de-DE" dirty="0" smtClean="0"/>
              <a:t>;</a:t>
            </a:r>
          </a:p>
          <a:p>
            <a:r>
              <a:rPr lang="de-DE" dirty="0" err="1" smtClean="0"/>
              <a:t>assert</a:t>
            </a:r>
            <a:r>
              <a:rPr lang="de-DE" dirty="0"/>
              <a:t>(</a:t>
            </a:r>
            <a:r>
              <a:rPr lang="de-DE" dirty="0" err="1"/>
              <a:t>myReminder.subject</a:t>
            </a:r>
            <a:r>
              <a:rPr lang="de-DE" dirty="0"/>
              <a:t> === '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Reminder</a:t>
            </a:r>
            <a:r>
              <a:rPr lang="de-DE" dirty="0"/>
              <a:t>');</a:t>
            </a:r>
          </a:p>
          <a:p>
            <a:r>
              <a:rPr lang="de-DE" dirty="0" err="1" smtClean="0"/>
              <a:t>assert</a:t>
            </a:r>
            <a:r>
              <a:rPr lang="de-DE" dirty="0"/>
              <a:t>(</a:t>
            </a:r>
            <a:r>
              <a:rPr lang="de-DE" dirty="0" err="1" smtClean="0"/>
              <a:t>myReminder.date</a:t>
            </a:r>
            <a:r>
              <a:rPr lang="de-DE" dirty="0" smtClean="0"/>
              <a:t>);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Objekt-Vererbung in ES5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400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-36512" y="0"/>
            <a:ext cx="9433048" cy="710140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 smtClean="0">
                <a:solidFill>
                  <a:srgbClr val="FFFFFF"/>
                </a:solidFill>
              </a:rPr>
              <a:t>Refactor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smtClean="0">
                <a:solidFill>
                  <a:srgbClr val="FFFFFF"/>
                </a:solidFill>
                <a:latin typeface="Consolas"/>
                <a:cs typeface="Consolas"/>
              </a:rPr>
              <a:t>Task</a:t>
            </a:r>
            <a:r>
              <a:rPr lang="de-DE" dirty="0" smtClean="0">
                <a:solidFill>
                  <a:srgbClr val="FFFFFF"/>
                </a:solidFill>
              </a:rPr>
              <a:t>, </a:t>
            </a:r>
            <a:r>
              <a:rPr lang="de-DE" dirty="0" err="1" smtClean="0">
                <a:solidFill>
                  <a:srgbClr val="FFFFFF"/>
                </a:solidFill>
                <a:latin typeface="Consolas"/>
                <a:cs typeface="Consolas"/>
              </a:rPr>
              <a:t>Reminder</a:t>
            </a:r>
            <a:r>
              <a:rPr lang="de-DE" dirty="0" smtClean="0">
                <a:solidFill>
                  <a:srgbClr val="FFFFFF"/>
                </a:solidFill>
              </a:rPr>
              <a:t> und </a:t>
            </a:r>
            <a:r>
              <a:rPr lang="de-DE" dirty="0" err="1" smtClean="0">
                <a:solidFill>
                  <a:srgbClr val="FFFFFF"/>
                </a:solidFill>
                <a:latin typeface="Consolas"/>
                <a:cs typeface="Consolas"/>
              </a:rPr>
              <a:t>TaskList</a:t>
            </a:r>
            <a:r>
              <a:rPr lang="de-DE" dirty="0" smtClean="0">
                <a:solidFill>
                  <a:srgbClr val="FFFFFF"/>
                </a:solidFill>
              </a:rPr>
              <a:t> hin zu ES5-Objekten mit Vererbung.</a:t>
            </a:r>
          </a:p>
          <a:p>
            <a:pPr marL="0" indent="0">
              <a:buNone/>
            </a:pPr>
            <a:endParaRPr lang="de-DE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dirty="0" smtClean="0">
              <a:solidFill>
                <a:srgbClr val="FFFFFF"/>
              </a:solidFill>
              <a:latin typeface="Consolas"/>
              <a:cs typeface="Consolas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FFFF"/>
                </a:solidFill>
              </a:rPr>
              <a:t>Übung #8 -  </a:t>
            </a:r>
            <a:r>
              <a:rPr lang="de-DE" dirty="0" err="1" smtClean="0">
                <a:solidFill>
                  <a:srgbClr val="FFFFFF"/>
                </a:solidFill>
              </a:rPr>
              <a:t>Refactoring</a:t>
            </a:r>
            <a:endParaRPr lang="de-D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780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Getter und Setter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smtClean="0"/>
              <a:t>Ein Objekt ist bisher ein Key-Value-Store (Slots)</a:t>
            </a:r>
          </a:p>
          <a:p>
            <a:r>
              <a:rPr lang="de-DE" dirty="0" smtClean="0"/>
              <a:t>Werte können beliebig verändert werden</a:t>
            </a:r>
          </a:p>
          <a:p>
            <a:r>
              <a:rPr lang="de-DE" dirty="0" smtClean="0"/>
              <a:t>Getter / Setter können helfen, die Integrität eines Objekts sicherzustellen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0932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 err="1" smtClean="0"/>
              <a:t>var</a:t>
            </a:r>
            <a:r>
              <a:rPr lang="de-DE" dirty="0" smtClean="0"/>
              <a:t> </a:t>
            </a:r>
            <a:r>
              <a:rPr lang="de-DE" dirty="0" err="1"/>
              <a:t>taskObject</a:t>
            </a:r>
            <a:r>
              <a:rPr lang="de-DE" dirty="0"/>
              <a:t> =  </a:t>
            </a:r>
            <a:r>
              <a:rPr lang="de-DE" dirty="0" err="1"/>
              <a:t>Object.create</a:t>
            </a:r>
            <a:r>
              <a:rPr lang="de-DE" dirty="0"/>
              <a:t>({}, </a:t>
            </a:r>
            <a:r>
              <a:rPr lang="de-DE" dirty="0" smtClean="0"/>
              <a:t>{});</a:t>
            </a:r>
            <a:endParaRPr lang="de-DE" dirty="0"/>
          </a:p>
          <a:p>
            <a:r>
              <a:rPr lang="de-DE" dirty="0" err="1" smtClean="0"/>
              <a:t>Object.defineProperty</a:t>
            </a:r>
            <a:r>
              <a:rPr lang="de-DE" dirty="0"/>
              <a:t>(</a:t>
            </a:r>
            <a:r>
              <a:rPr lang="de-DE" dirty="0" err="1"/>
              <a:t>taskObject</a:t>
            </a:r>
            <a:r>
              <a:rPr lang="de-DE" dirty="0"/>
              <a:t>, '</a:t>
            </a:r>
            <a:r>
              <a:rPr lang="de-DE" dirty="0" err="1"/>
              <a:t>subject</a:t>
            </a:r>
            <a:r>
              <a:rPr lang="de-DE" dirty="0"/>
              <a:t>', {</a:t>
            </a:r>
          </a:p>
          <a:p>
            <a:r>
              <a:rPr lang="de-DE" dirty="0"/>
              <a:t>   </a:t>
            </a:r>
            <a:r>
              <a:rPr lang="de-DE" dirty="0" err="1"/>
              <a:t>get</a:t>
            </a:r>
            <a:r>
              <a:rPr lang="de-DE" dirty="0"/>
              <a:t>: </a:t>
            </a:r>
            <a:r>
              <a:rPr lang="de-DE" dirty="0" err="1"/>
              <a:t>function</a:t>
            </a:r>
            <a:r>
              <a:rPr lang="de-DE" dirty="0"/>
              <a:t>() {</a:t>
            </a:r>
          </a:p>
          <a:p>
            <a:r>
              <a:rPr lang="de-DE" dirty="0"/>
              <a:t>       </a:t>
            </a:r>
            <a:r>
              <a:rPr lang="de-DE" dirty="0" err="1"/>
              <a:t>return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._</a:t>
            </a:r>
            <a:r>
              <a:rPr lang="de-DE" dirty="0" err="1"/>
              <a:t>subjectValue</a:t>
            </a:r>
            <a:r>
              <a:rPr lang="de-DE" dirty="0"/>
              <a:t>;</a:t>
            </a:r>
          </a:p>
          <a:p>
            <a:r>
              <a:rPr lang="de-DE" dirty="0"/>
              <a:t>   },</a:t>
            </a:r>
          </a:p>
          <a:p>
            <a:r>
              <a:rPr lang="de-DE" dirty="0"/>
              <a:t>   </a:t>
            </a:r>
            <a:r>
              <a:rPr lang="de-DE" dirty="0" err="1"/>
              <a:t>set</a:t>
            </a:r>
            <a:r>
              <a:rPr lang="de-DE" dirty="0"/>
              <a:t>: </a:t>
            </a:r>
            <a:r>
              <a:rPr lang="de-DE" dirty="0" err="1"/>
              <a:t>function</a:t>
            </a:r>
            <a:r>
              <a:rPr lang="de-DE" dirty="0"/>
              <a:t>(</a:t>
            </a:r>
            <a:r>
              <a:rPr lang="de-DE" dirty="0" err="1"/>
              <a:t>subject</a:t>
            </a:r>
            <a:r>
              <a:rPr lang="de-DE" dirty="0"/>
              <a:t>) {</a:t>
            </a:r>
          </a:p>
          <a:p>
            <a:r>
              <a:rPr lang="de-DE" dirty="0"/>
              <a:t>       </a:t>
            </a:r>
            <a:r>
              <a:rPr lang="de-DE" dirty="0" err="1"/>
              <a:t>if</a:t>
            </a:r>
            <a:r>
              <a:rPr lang="de-DE" dirty="0"/>
              <a:t> (</a:t>
            </a:r>
            <a:r>
              <a:rPr lang="de-DE" dirty="0" err="1"/>
              <a:t>subject</a:t>
            </a:r>
            <a:r>
              <a:rPr lang="de-DE" dirty="0"/>
              <a:t>) {</a:t>
            </a:r>
          </a:p>
          <a:p>
            <a:r>
              <a:rPr lang="de-DE" dirty="0"/>
              <a:t>           </a:t>
            </a:r>
            <a:r>
              <a:rPr lang="de-DE" dirty="0" err="1"/>
              <a:t>this</a:t>
            </a:r>
            <a:r>
              <a:rPr lang="de-DE" dirty="0"/>
              <a:t>._</a:t>
            </a:r>
            <a:r>
              <a:rPr lang="de-DE" dirty="0" err="1"/>
              <a:t>subjectValue</a:t>
            </a:r>
            <a:r>
              <a:rPr lang="de-DE" dirty="0"/>
              <a:t> = </a:t>
            </a:r>
            <a:r>
              <a:rPr lang="de-DE" dirty="0" err="1"/>
              <a:t>subject</a:t>
            </a:r>
            <a:r>
              <a:rPr lang="de-DE" dirty="0"/>
              <a:t>;</a:t>
            </a:r>
          </a:p>
          <a:p>
            <a:r>
              <a:rPr lang="de-DE" dirty="0"/>
              <a:t>       } </a:t>
            </a:r>
            <a:r>
              <a:rPr lang="de-DE" dirty="0" err="1"/>
              <a:t>else</a:t>
            </a:r>
            <a:r>
              <a:rPr lang="de-DE" dirty="0"/>
              <a:t> {</a:t>
            </a:r>
          </a:p>
          <a:p>
            <a:r>
              <a:rPr lang="de-DE" dirty="0"/>
              <a:t>           </a:t>
            </a:r>
            <a:r>
              <a:rPr lang="de-DE" dirty="0" err="1"/>
              <a:t>throw</a:t>
            </a:r>
            <a:r>
              <a:rPr lang="de-DE" dirty="0"/>
              <a:t> "Illegal Argument </a:t>
            </a:r>
            <a:r>
              <a:rPr lang="de-DE" dirty="0" err="1"/>
              <a:t>Exception</a:t>
            </a:r>
            <a:r>
              <a:rPr lang="de-DE" dirty="0"/>
              <a:t>";</a:t>
            </a:r>
          </a:p>
          <a:p>
            <a:r>
              <a:rPr lang="de-DE" dirty="0"/>
              <a:t>       }</a:t>
            </a:r>
          </a:p>
          <a:p>
            <a:r>
              <a:rPr lang="de-DE" dirty="0"/>
              <a:t>   }</a:t>
            </a:r>
          </a:p>
          <a:p>
            <a:r>
              <a:rPr lang="de-DE" dirty="0"/>
              <a:t>});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Getter und Setter - Deklaration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976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var</a:t>
            </a:r>
            <a:r>
              <a:rPr lang="de-DE" dirty="0" smtClean="0"/>
              <a:t> </a:t>
            </a:r>
            <a:r>
              <a:rPr lang="de-DE" dirty="0" err="1"/>
              <a:t>myTask</a:t>
            </a:r>
            <a:r>
              <a:rPr lang="de-DE" dirty="0"/>
              <a:t> = </a:t>
            </a:r>
            <a:r>
              <a:rPr lang="de-DE" dirty="0" err="1"/>
              <a:t>Object.create</a:t>
            </a:r>
            <a:r>
              <a:rPr lang="de-DE" dirty="0"/>
              <a:t>(</a:t>
            </a:r>
            <a:r>
              <a:rPr lang="de-DE" dirty="0" err="1"/>
              <a:t>taskObject</a:t>
            </a:r>
            <a:r>
              <a:rPr lang="de-DE" dirty="0"/>
              <a:t>)</a:t>
            </a:r>
            <a:r>
              <a:rPr lang="de-DE" dirty="0" smtClean="0"/>
              <a:t>;</a:t>
            </a:r>
            <a:br>
              <a:rPr lang="de-DE" dirty="0" smtClean="0"/>
            </a:br>
            <a:endParaRPr lang="de-DE" dirty="0" smtClean="0"/>
          </a:p>
          <a:p>
            <a:r>
              <a:rPr lang="en-US" dirty="0" smtClean="0"/>
              <a:t>try {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err="1" smtClean="0"/>
              <a:t>myTask.subject</a:t>
            </a:r>
            <a:r>
              <a:rPr lang="en-US" dirty="0" smtClean="0"/>
              <a:t> </a:t>
            </a:r>
            <a:r>
              <a:rPr lang="en-US" dirty="0"/>
              <a:t>= null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} </a:t>
            </a:r>
            <a:r>
              <a:rPr lang="en-US" dirty="0"/>
              <a:t>catch(e)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	assert</a:t>
            </a:r>
            <a:r>
              <a:rPr lang="en-US" dirty="0"/>
              <a:t>(e === 'Illegal Argument Exception')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}</a:t>
            </a:r>
          </a:p>
          <a:p>
            <a:endParaRPr lang="en-US" dirty="0" smtClean="0"/>
          </a:p>
          <a:p>
            <a:r>
              <a:rPr lang="en-US" dirty="0" err="1" smtClean="0"/>
              <a:t>myTask.subject</a:t>
            </a:r>
            <a:r>
              <a:rPr lang="en-US" dirty="0" smtClean="0"/>
              <a:t> </a:t>
            </a:r>
            <a:r>
              <a:rPr lang="en-US" dirty="0"/>
              <a:t>= 'My </a:t>
            </a:r>
            <a:r>
              <a:rPr lang="en-US" dirty="0" smtClean="0"/>
              <a:t>Task’;</a:t>
            </a:r>
            <a:br>
              <a:rPr lang="en-US" dirty="0" smtClean="0"/>
            </a:br>
            <a:r>
              <a:rPr lang="en-US" dirty="0" smtClean="0"/>
              <a:t>assert</a:t>
            </a:r>
            <a:r>
              <a:rPr lang="en-US" dirty="0"/>
              <a:t>(</a:t>
            </a:r>
            <a:r>
              <a:rPr lang="en-US" dirty="0" err="1"/>
              <a:t>myTask.subject</a:t>
            </a:r>
            <a:r>
              <a:rPr lang="en-US" dirty="0"/>
              <a:t> === 'My Task');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Getter und Setter - Verwendung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773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Weitere Methoden eines ES5-Objekts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Object.freeze</a:t>
            </a:r>
            <a:r>
              <a:rPr lang="de-DE" dirty="0"/>
              <a:t>()</a:t>
            </a:r>
          </a:p>
          <a:p>
            <a:pPr lvl="1"/>
            <a:r>
              <a:rPr lang="de-DE" dirty="0" err="1"/>
              <a:t>Freezes</a:t>
            </a:r>
            <a:r>
              <a:rPr lang="de-DE" dirty="0"/>
              <a:t> an </a:t>
            </a:r>
            <a:r>
              <a:rPr lang="de-DE" dirty="0" err="1"/>
              <a:t>object</a:t>
            </a:r>
            <a:r>
              <a:rPr lang="de-DE" dirty="0"/>
              <a:t>: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can't</a:t>
            </a:r>
            <a:r>
              <a:rPr lang="de-DE" dirty="0"/>
              <a:t> </a:t>
            </a:r>
            <a:r>
              <a:rPr lang="de-DE" dirty="0" err="1"/>
              <a:t>delete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properties</a:t>
            </a:r>
            <a:r>
              <a:rPr lang="de-DE" dirty="0" smtClean="0"/>
              <a:t>.</a:t>
            </a:r>
          </a:p>
          <a:p>
            <a:r>
              <a:rPr lang="de-DE" dirty="0" err="1" smtClean="0"/>
              <a:t>Object.seal</a:t>
            </a:r>
            <a:r>
              <a:rPr lang="de-DE" dirty="0"/>
              <a:t>()</a:t>
            </a:r>
          </a:p>
          <a:p>
            <a:pPr lvl="1"/>
            <a:r>
              <a:rPr lang="de-DE" dirty="0" err="1"/>
              <a:t>Prevents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deleting</a:t>
            </a:r>
            <a:r>
              <a:rPr lang="de-DE" dirty="0"/>
              <a:t> </a:t>
            </a:r>
            <a:r>
              <a:rPr lang="de-DE" dirty="0" err="1"/>
              <a:t>properties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</a:t>
            </a:r>
            <a:r>
              <a:rPr lang="de-DE" dirty="0" err="1"/>
              <a:t>object</a:t>
            </a:r>
            <a:r>
              <a:rPr lang="de-DE" dirty="0" smtClean="0"/>
              <a:t>.</a:t>
            </a:r>
          </a:p>
          <a:p>
            <a:r>
              <a:rPr lang="de-DE" dirty="0" err="1" smtClean="0"/>
              <a:t>Object.preventExtensions</a:t>
            </a:r>
            <a:r>
              <a:rPr lang="de-DE" dirty="0"/>
              <a:t>()</a:t>
            </a:r>
          </a:p>
          <a:p>
            <a:pPr lvl="1"/>
            <a:r>
              <a:rPr lang="de-DE" dirty="0" err="1"/>
              <a:t>Prevents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extensions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</a:t>
            </a:r>
            <a:r>
              <a:rPr lang="de-DE" dirty="0" err="1"/>
              <a:t>object</a:t>
            </a:r>
            <a:r>
              <a:rPr lang="de-DE" dirty="0" smtClean="0"/>
              <a:t>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583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Weitere Methoden eines ES5-Objekts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Object.keys</a:t>
            </a:r>
            <a:r>
              <a:rPr lang="de-DE" dirty="0"/>
              <a:t>()</a:t>
            </a:r>
          </a:p>
          <a:p>
            <a:pPr lvl="1"/>
            <a:r>
              <a:rPr lang="de-DE" dirty="0"/>
              <a:t>Returns an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containing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names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object's</a:t>
            </a:r>
            <a:r>
              <a:rPr lang="de-DE" dirty="0"/>
              <a:t> </a:t>
            </a:r>
            <a:r>
              <a:rPr lang="de-DE" b="1" dirty="0" err="1"/>
              <a:t>own</a:t>
            </a:r>
            <a:r>
              <a:rPr lang="de-DE" dirty="0"/>
              <a:t> </a:t>
            </a:r>
            <a:r>
              <a:rPr lang="de-DE" b="1" dirty="0" err="1"/>
              <a:t>enumerable</a:t>
            </a:r>
            <a:r>
              <a:rPr lang="de-DE" dirty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/>
            <a:r>
              <a:rPr lang="de-DE" dirty="0" err="1" smtClean="0"/>
              <a:t>Does</a:t>
            </a:r>
            <a:r>
              <a:rPr lang="de-DE" dirty="0" smtClean="0"/>
              <a:t> not </a:t>
            </a:r>
            <a:r>
              <a:rPr lang="de-DE" dirty="0" err="1" smtClean="0"/>
              <a:t>work</a:t>
            </a:r>
            <a:r>
              <a:rPr lang="de-DE" dirty="0" smtClean="0"/>
              <a:t> on Getter / Setter </a:t>
            </a:r>
            <a:r>
              <a:rPr lang="de-DE" dirty="0" err="1" smtClean="0"/>
              <a:t>functions</a:t>
            </a:r>
            <a:endParaRPr lang="de-DE" dirty="0" smtClean="0"/>
          </a:p>
          <a:p>
            <a:r>
              <a:rPr lang="de-DE" dirty="0" err="1"/>
              <a:t>Object.getOwnPropertyNames</a:t>
            </a:r>
            <a:r>
              <a:rPr lang="de-DE" dirty="0"/>
              <a:t>()</a:t>
            </a:r>
          </a:p>
          <a:p>
            <a:pPr lvl="1"/>
            <a:r>
              <a:rPr lang="de-DE" dirty="0"/>
              <a:t>Returns an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containing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names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object's</a:t>
            </a:r>
            <a:r>
              <a:rPr lang="de-DE" dirty="0"/>
              <a:t> </a:t>
            </a:r>
            <a:r>
              <a:rPr lang="de-DE" b="1" dirty="0" err="1"/>
              <a:t>own</a:t>
            </a:r>
            <a:r>
              <a:rPr lang="de-DE" b="1" dirty="0"/>
              <a:t> </a:t>
            </a:r>
            <a:r>
              <a:rPr lang="de-DE" b="1" dirty="0" err="1"/>
              <a:t>enumerable</a:t>
            </a:r>
            <a:r>
              <a:rPr lang="de-DE" b="1" dirty="0"/>
              <a:t> </a:t>
            </a:r>
            <a:r>
              <a:rPr lang="de-DE" b="1" dirty="0" err="1"/>
              <a:t>and</a:t>
            </a:r>
            <a:r>
              <a:rPr lang="de-DE" b="1" dirty="0"/>
              <a:t> non-</a:t>
            </a:r>
            <a:r>
              <a:rPr lang="de-DE" b="1" dirty="0" err="1"/>
              <a:t>enumerable</a:t>
            </a:r>
            <a:r>
              <a:rPr lang="de-DE" b="1" dirty="0"/>
              <a:t> </a:t>
            </a:r>
            <a:r>
              <a:rPr lang="de-DE" dirty="0" err="1"/>
              <a:t>properties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282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Cooles in ES5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smtClean="0"/>
              <a:t>neue APIs</a:t>
            </a:r>
          </a:p>
          <a:p>
            <a:r>
              <a:rPr lang="de-DE" dirty="0" smtClean="0"/>
              <a:t>vernünftige Arrays (</a:t>
            </a:r>
            <a:r>
              <a:rPr lang="de-DE" dirty="0" err="1" smtClean="0"/>
              <a:t>Map</a:t>
            </a:r>
            <a:r>
              <a:rPr lang="de-DE" dirty="0" smtClean="0"/>
              <a:t> </a:t>
            </a:r>
            <a:r>
              <a:rPr lang="de-DE" dirty="0" err="1" smtClean="0"/>
              <a:t>Reduce</a:t>
            </a:r>
            <a:r>
              <a:rPr lang="de-DE" dirty="0" smtClean="0"/>
              <a:t>, ..)</a:t>
            </a:r>
          </a:p>
          <a:p>
            <a:r>
              <a:rPr lang="de-DE" smtClean="0"/>
              <a:t>...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3858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-36512" y="0"/>
            <a:ext cx="9433048" cy="710140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>
                <a:solidFill>
                  <a:srgbClr val="FFFFFF"/>
                </a:solidFill>
              </a:rPr>
              <a:t>Erweitere </a:t>
            </a:r>
            <a:r>
              <a:rPr lang="de-DE" dirty="0" smtClean="0">
                <a:solidFill>
                  <a:srgbClr val="FFFFFF"/>
                </a:solidFill>
                <a:latin typeface="Consolas"/>
                <a:cs typeface="Consolas"/>
              </a:rPr>
              <a:t>Tasks</a:t>
            </a:r>
            <a:r>
              <a:rPr lang="de-DE" dirty="0" smtClean="0">
                <a:solidFill>
                  <a:srgbClr val="FFFFFF"/>
                </a:solidFill>
              </a:rPr>
              <a:t> und </a:t>
            </a:r>
            <a:r>
              <a:rPr lang="de-DE" dirty="0" err="1" smtClean="0">
                <a:solidFill>
                  <a:srgbClr val="FFFFFF"/>
                </a:solidFill>
                <a:latin typeface="Consolas"/>
                <a:cs typeface="Consolas"/>
              </a:rPr>
              <a:t>Reminder</a:t>
            </a:r>
            <a:r>
              <a:rPr lang="de-DE" dirty="0" smtClean="0">
                <a:solidFill>
                  <a:srgbClr val="FFFFFF"/>
                </a:solidFill>
              </a:rPr>
              <a:t> um Setter, die den übergebenen Wert/Typ prüfen.</a:t>
            </a:r>
          </a:p>
          <a:p>
            <a:pPr marL="0" indent="0">
              <a:buNone/>
            </a:pPr>
            <a:endParaRPr lang="de-DE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dirty="0" smtClean="0">
              <a:solidFill>
                <a:srgbClr val="FFFFFF"/>
              </a:solidFill>
              <a:latin typeface="Consolas"/>
              <a:cs typeface="Consolas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FFFF"/>
                </a:solidFill>
              </a:rPr>
              <a:t>Übung #9 -  Parametervalidierung</a:t>
            </a:r>
            <a:endParaRPr lang="de-D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295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130515-0001.png"/>
          <p:cNvPicPr>
            <a:picLocks noChangeAspect="1"/>
          </p:cNvPicPr>
          <p:nvPr/>
        </p:nvPicPr>
        <p:blipFill>
          <a:blip r:embed="rId3">
            <a:alphaModFix am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52" y="0"/>
            <a:ext cx="10073118" cy="6858000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2000" y="1089280"/>
            <a:ext cx="8532000" cy="48600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1. ES5 (oder Repetitorium </a:t>
            </a:r>
            <a:r>
              <a:rPr lang="de-DE" dirty="0"/>
              <a:t>Prototypische </a:t>
            </a:r>
            <a:r>
              <a:rPr lang="de-DE" dirty="0" smtClean="0"/>
              <a:t>Vererbung)</a:t>
            </a:r>
            <a:endParaRPr lang="de-DE" dirty="0"/>
          </a:p>
          <a:p>
            <a:pPr marL="0" indent="0">
              <a:buNone/>
            </a:pPr>
            <a:r>
              <a:rPr lang="de-DE" dirty="0" smtClean="0"/>
              <a:t>2. Patterns</a:t>
            </a:r>
          </a:p>
          <a:p>
            <a:pPr marL="0" indent="0">
              <a:buNone/>
            </a:pPr>
            <a:r>
              <a:rPr lang="de-DE" dirty="0" smtClean="0"/>
              <a:t>3. Module </a:t>
            </a:r>
            <a:r>
              <a:rPr lang="de-DE" dirty="0"/>
              <a:t>(</a:t>
            </a:r>
            <a:r>
              <a:rPr lang="de-DE" dirty="0" err="1"/>
              <a:t>CommonJS</a:t>
            </a:r>
            <a:r>
              <a:rPr lang="de-DE" dirty="0"/>
              <a:t>, AMD)</a:t>
            </a:r>
          </a:p>
          <a:p>
            <a:pPr marL="0" indent="0">
              <a:buNone/>
            </a:pPr>
            <a:r>
              <a:rPr lang="de-DE" dirty="0" smtClean="0"/>
              <a:t>4. </a:t>
            </a:r>
            <a:r>
              <a:rPr lang="de-DE" dirty="0" err="1" smtClean="0"/>
              <a:t>jQuery</a:t>
            </a:r>
            <a:r>
              <a:rPr lang="de-DE" dirty="0" smtClean="0"/>
              <a:t> </a:t>
            </a:r>
            <a:r>
              <a:rPr lang="de-DE" dirty="0"/>
              <a:t>im Einsatz</a:t>
            </a:r>
          </a:p>
          <a:p>
            <a:pPr marL="0" indent="0">
              <a:buNone/>
            </a:pPr>
            <a:r>
              <a:rPr lang="de-DE" dirty="0" smtClean="0"/>
              <a:t>5. F</a:t>
            </a:r>
            <a:r>
              <a:rPr lang="de-DE" dirty="0"/>
              <a:t>&amp;</a:t>
            </a:r>
            <a:r>
              <a:rPr lang="de-DE" dirty="0" smtClean="0"/>
              <a:t>A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Roadmap Tag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8712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JS Core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3" name="Bild 2" descr="2012-04-26 22.26.11.jp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-52833"/>
            <a:ext cx="9252520" cy="6910833"/>
          </a:xfrm>
          <a:prstGeom prst="rect">
            <a:avLst/>
          </a:prstGeom>
        </p:spPr>
      </p:pic>
      <p:sp>
        <p:nvSpPr>
          <p:cNvPr id="7" name="Titel 3"/>
          <p:cNvSpPr txBox="1">
            <a:spLocks/>
          </p:cNvSpPr>
          <p:nvPr/>
        </p:nvSpPr>
        <p:spPr>
          <a:xfrm>
            <a:off x="683568" y="44624"/>
            <a:ext cx="8572560" cy="5625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de-DE" dirty="0" smtClean="0">
                <a:solidFill>
                  <a:schemeClr val="bg1"/>
                </a:solidFill>
              </a:rPr>
              <a:t>2: Patterns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935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6289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0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499992" y="982663"/>
            <a:ext cx="4284008" cy="4860000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Sammlung von Entwurfsmustern für </a:t>
            </a:r>
            <a:r>
              <a:rPr lang="de-DE" dirty="0"/>
              <a:t>klassische objektorientierte Sprachen mit einem statischen </a:t>
            </a:r>
            <a:r>
              <a:rPr lang="de-DE" dirty="0" smtClean="0"/>
              <a:t>Typsystem</a:t>
            </a:r>
          </a:p>
          <a:p>
            <a:pPr marL="0" indent="0">
              <a:buNone/>
            </a:pPr>
            <a:r>
              <a:rPr lang="de-DE" dirty="0" smtClean="0"/>
              <a:t>JS ist keine klassisch objektorientierte Sprache mit einem statischen Typsystem – das kommt erst mit ES6.</a:t>
            </a:r>
          </a:p>
          <a:p>
            <a:pPr marL="0" indent="0">
              <a:buNone/>
            </a:pPr>
            <a:r>
              <a:rPr lang="de-DE" dirty="0" smtClean="0"/>
              <a:t>Beispiele beziehen sich hier im Folgenden meist auf ES3!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Entwurfsmuster</a:t>
            </a:r>
            <a:endParaRPr lang="de-DE" dirty="0"/>
          </a:p>
        </p:txBody>
      </p:sp>
      <p:pic>
        <p:nvPicPr>
          <p:cNvPr id="4" name="Bild 3" descr="design-patterns-book-co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008063"/>
            <a:ext cx="38100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14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Stellt Methoden an einer Konstruktor-Funktion (und nicht am Objekt selbst) zur Verfügung.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Static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003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39465" y="1557338"/>
            <a:ext cx="8496713" cy="4373582"/>
          </a:xfrm>
        </p:spPr>
        <p:txBody>
          <a:bodyPr>
            <a:normAutofit/>
          </a:bodyPr>
          <a:lstStyle/>
          <a:p>
            <a:r>
              <a:rPr lang="en-US" dirty="0"/>
              <a:t>// </a:t>
            </a:r>
            <a:r>
              <a:rPr lang="en-US" dirty="0" err="1"/>
              <a:t>Statisches</a:t>
            </a:r>
            <a:r>
              <a:rPr lang="en-US" dirty="0"/>
              <a:t> Feld</a:t>
            </a:r>
          </a:p>
          <a:p>
            <a:r>
              <a:rPr lang="en-US" dirty="0" err="1"/>
              <a:t>Person.lieblingsName</a:t>
            </a:r>
            <a:r>
              <a:rPr lang="en-US" dirty="0"/>
              <a:t> = "</a:t>
            </a:r>
            <a:r>
              <a:rPr lang="en-US" dirty="0" smtClean="0"/>
              <a:t>Oliver"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// </a:t>
            </a:r>
            <a:r>
              <a:rPr lang="en-US" dirty="0" err="1"/>
              <a:t>Statische</a:t>
            </a:r>
            <a:r>
              <a:rPr lang="en-US" dirty="0"/>
              <a:t> </a:t>
            </a:r>
            <a:r>
              <a:rPr lang="en-US" dirty="0" err="1"/>
              <a:t>Funktion</a:t>
            </a:r>
            <a:r>
              <a:rPr lang="en-US" dirty="0"/>
              <a:t>, </a:t>
            </a:r>
            <a:r>
              <a:rPr lang="en-US" dirty="0" err="1"/>
              <a:t>greift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auf this </a:t>
            </a:r>
            <a:r>
              <a:rPr lang="en-US" dirty="0" err="1"/>
              <a:t>zu</a:t>
            </a:r>
            <a:endParaRPr lang="en-US" dirty="0"/>
          </a:p>
          <a:p>
            <a:r>
              <a:rPr lang="en-US" dirty="0" err="1"/>
              <a:t>Person.getLieblingsName</a:t>
            </a:r>
            <a:r>
              <a:rPr lang="en-US" dirty="0"/>
              <a:t> = function() {</a:t>
            </a:r>
          </a:p>
          <a:p>
            <a:r>
              <a:rPr lang="en-US" dirty="0"/>
              <a:t>    return </a:t>
            </a:r>
            <a:r>
              <a:rPr lang="en-US" dirty="0" err="1"/>
              <a:t>Person.lieblingsName</a:t>
            </a:r>
            <a:r>
              <a:rPr lang="en-US" dirty="0"/>
              <a:t>;</a:t>
            </a:r>
          </a:p>
          <a:p>
            <a:r>
              <a:rPr lang="en-US" dirty="0"/>
              <a:t>};</a:t>
            </a:r>
          </a:p>
          <a:p>
            <a:endParaRPr lang="en-US" dirty="0"/>
          </a:p>
          <a:p>
            <a:r>
              <a:rPr lang="en-US" dirty="0" err="1"/>
              <a:t>Person.lieblingsName</a:t>
            </a:r>
            <a:r>
              <a:rPr lang="en-US" dirty="0"/>
              <a:t> === "</a:t>
            </a:r>
            <a:r>
              <a:rPr lang="en-US" dirty="0" smtClean="0"/>
              <a:t>Oliver"</a:t>
            </a:r>
            <a:r>
              <a:rPr lang="en-US" dirty="0"/>
              <a:t>;</a:t>
            </a:r>
          </a:p>
          <a:p>
            <a:r>
              <a:rPr lang="en-US" dirty="0" err="1"/>
              <a:t>Person.getLieblingsName</a:t>
            </a:r>
            <a:r>
              <a:rPr lang="en-US" dirty="0"/>
              <a:t>() === "</a:t>
            </a:r>
            <a:r>
              <a:rPr lang="en-US" dirty="0" smtClean="0"/>
              <a:t>Oliver"</a:t>
            </a:r>
            <a:r>
              <a:rPr lang="en-US" dirty="0"/>
              <a:t>;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Static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221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Von </a:t>
            </a:r>
            <a:r>
              <a:rPr lang="de-DE" dirty="0"/>
              <a:t>einer Klasse nur eine einzige Instanz </a:t>
            </a:r>
            <a:r>
              <a:rPr lang="de-DE" dirty="0" smtClean="0"/>
              <a:t>erzeugen.</a:t>
            </a:r>
          </a:p>
          <a:p>
            <a:r>
              <a:rPr lang="de-DE" dirty="0" smtClean="0"/>
              <a:t>JS kennt keine Klassen, nur Objekte.</a:t>
            </a:r>
          </a:p>
          <a:p>
            <a:r>
              <a:rPr lang="de-DE" dirty="0" smtClean="0"/>
              <a:t>Jedes Objekt ist daher ein Singleton.</a:t>
            </a:r>
          </a:p>
          <a:p>
            <a:r>
              <a:rPr lang="de-DE" dirty="0" smtClean="0"/>
              <a:t>Gemeint ist aber oft etwas anderes....</a:t>
            </a:r>
          </a:p>
          <a:p>
            <a:pPr marL="0" indent="0">
              <a:buNone/>
            </a:pPr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Singleton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6602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function</a:t>
            </a:r>
            <a:r>
              <a:rPr lang="de-DE" dirty="0"/>
              <a:t> Singleton() {</a:t>
            </a:r>
          </a:p>
          <a:p>
            <a:r>
              <a:rPr lang="de-DE" dirty="0"/>
              <a:t>    </a:t>
            </a:r>
            <a:r>
              <a:rPr lang="de-DE" dirty="0" err="1"/>
              <a:t>if</a:t>
            </a:r>
            <a:r>
              <a:rPr lang="de-DE" dirty="0"/>
              <a:t> (</a:t>
            </a:r>
            <a:r>
              <a:rPr lang="de-DE" dirty="0" err="1"/>
              <a:t>typeof</a:t>
            </a:r>
            <a:r>
              <a:rPr lang="de-DE" dirty="0"/>
              <a:t> Singleton._</a:t>
            </a:r>
            <a:r>
              <a:rPr lang="de-DE" dirty="0" err="1"/>
              <a:t>instance</a:t>
            </a:r>
            <a:r>
              <a:rPr lang="de-DE" dirty="0"/>
              <a:t> === "</a:t>
            </a:r>
            <a:r>
              <a:rPr lang="de-DE" dirty="0" err="1"/>
              <a:t>object</a:t>
            </a:r>
            <a:r>
              <a:rPr lang="de-DE" dirty="0"/>
              <a:t>") {</a:t>
            </a:r>
          </a:p>
          <a:p>
            <a:r>
              <a:rPr lang="de-DE" dirty="0"/>
              <a:t>        </a:t>
            </a:r>
            <a:r>
              <a:rPr lang="de-DE" dirty="0" err="1"/>
              <a:t>return</a:t>
            </a:r>
            <a:r>
              <a:rPr lang="de-DE" dirty="0"/>
              <a:t> Singleton._</a:t>
            </a:r>
            <a:r>
              <a:rPr lang="de-DE" dirty="0" err="1"/>
              <a:t>instance</a:t>
            </a:r>
            <a:r>
              <a:rPr lang="de-DE" dirty="0"/>
              <a:t>;</a:t>
            </a:r>
          </a:p>
          <a:p>
            <a:r>
              <a:rPr lang="de-DE" dirty="0"/>
              <a:t>    }</a:t>
            </a:r>
          </a:p>
          <a:p>
            <a:r>
              <a:rPr lang="de-DE" dirty="0"/>
              <a:t>    Singleton._</a:t>
            </a:r>
            <a:r>
              <a:rPr lang="de-DE" dirty="0" err="1"/>
              <a:t>instance</a:t>
            </a:r>
            <a:r>
              <a:rPr lang="de-DE" dirty="0"/>
              <a:t> = </a:t>
            </a:r>
            <a:r>
              <a:rPr lang="de-DE" dirty="0" err="1" smtClean="0"/>
              <a:t>this</a:t>
            </a:r>
            <a:r>
              <a:rPr lang="de-DE" dirty="0" smtClean="0"/>
              <a:t>;</a:t>
            </a:r>
            <a:endParaRPr lang="de-DE" dirty="0"/>
          </a:p>
          <a:p>
            <a:r>
              <a:rPr lang="de-DE" dirty="0"/>
              <a:t>    </a:t>
            </a:r>
            <a:r>
              <a:rPr lang="de-DE" dirty="0" err="1"/>
              <a:t>return</a:t>
            </a:r>
            <a:r>
              <a:rPr lang="de-DE" dirty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; // </a:t>
            </a:r>
            <a:r>
              <a:rPr lang="de-DE" dirty="0" err="1" smtClean="0"/>
              <a:t>default</a:t>
            </a:r>
            <a:r>
              <a:rPr lang="de-DE" dirty="0" smtClean="0"/>
              <a:t> </a:t>
            </a:r>
            <a:r>
              <a:rPr lang="de-DE" dirty="0" err="1" smtClean="0"/>
              <a:t>return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endParaRPr lang="de-DE" dirty="0" smtClean="0"/>
          </a:p>
          <a:p>
            <a:r>
              <a:rPr lang="de-DE" dirty="0" smtClean="0"/>
              <a:t>}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Singleton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207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a) erzeugt viele ähnliche Objekte oder</a:t>
            </a:r>
          </a:p>
          <a:p>
            <a:r>
              <a:rPr lang="de-DE" dirty="0" smtClean="0"/>
              <a:t>b) erzeugt Objekte, bei denen zur </a:t>
            </a:r>
            <a:r>
              <a:rPr lang="de-DE" dirty="0" err="1" smtClean="0"/>
              <a:t>Compile</a:t>
            </a:r>
            <a:r>
              <a:rPr lang="de-DE" dirty="0" smtClean="0"/>
              <a:t>-Zeit der Typ nicht bekannt ist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Factory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201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// </a:t>
            </a:r>
            <a:r>
              <a:rPr lang="de-DE" dirty="0" err="1" smtClean="0"/>
              <a:t>equivalent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o = </a:t>
            </a:r>
            <a:r>
              <a:rPr lang="de-DE" dirty="0" err="1" smtClean="0"/>
              <a:t>new</a:t>
            </a:r>
            <a:r>
              <a:rPr lang="de-DE" dirty="0" smtClean="0"/>
              <a:t> Boolean(true);</a:t>
            </a:r>
          </a:p>
          <a:p>
            <a:r>
              <a:rPr lang="de-DE" dirty="0" err="1" smtClean="0"/>
              <a:t>var</a:t>
            </a:r>
            <a:r>
              <a:rPr lang="de-DE" dirty="0" smtClean="0"/>
              <a:t> o =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(true);</a:t>
            </a:r>
          </a:p>
          <a:p>
            <a:endParaRPr lang="de-DE" dirty="0" smtClean="0"/>
          </a:p>
          <a:p>
            <a:r>
              <a:rPr lang="de-DE" dirty="0" smtClean="0"/>
              <a:t>// </a:t>
            </a:r>
            <a:r>
              <a:rPr lang="de-DE" dirty="0" err="1" smtClean="0"/>
              <a:t>equivalent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o = </a:t>
            </a:r>
            <a:r>
              <a:rPr lang="de-DE" dirty="0" err="1" smtClean="0"/>
              <a:t>new</a:t>
            </a:r>
            <a:r>
              <a:rPr lang="de-DE" dirty="0" smtClean="0"/>
              <a:t> Boolean(false);</a:t>
            </a:r>
          </a:p>
          <a:p>
            <a:r>
              <a:rPr lang="de-DE" dirty="0" err="1" smtClean="0"/>
              <a:t>var</a:t>
            </a:r>
            <a:r>
              <a:rPr lang="de-DE" dirty="0" smtClean="0"/>
              <a:t> o =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(Boolean());</a:t>
            </a:r>
          </a:p>
          <a:p>
            <a:endParaRPr lang="de-DE" dirty="0" smtClean="0"/>
          </a:p>
          <a:p>
            <a:endParaRPr lang="de-DE" sz="1300" dirty="0" smtClean="0"/>
          </a:p>
          <a:p>
            <a:r>
              <a:rPr lang="de-DE" sz="1300" dirty="0" smtClean="0"/>
              <a:t>// https://</a:t>
            </a:r>
            <a:r>
              <a:rPr lang="de-DE" sz="1300" dirty="0" err="1" smtClean="0"/>
              <a:t>developer.mozilla.org</a:t>
            </a:r>
            <a:r>
              <a:rPr lang="de-DE" sz="1300" dirty="0" smtClean="0"/>
              <a:t>/en-US/</a:t>
            </a:r>
            <a:r>
              <a:rPr lang="de-DE" sz="1300" dirty="0" err="1" smtClean="0"/>
              <a:t>docs</a:t>
            </a:r>
            <a:r>
              <a:rPr lang="de-DE" sz="1300" dirty="0" smtClean="0"/>
              <a:t>/JavaScript/Reference/</a:t>
            </a:r>
            <a:r>
              <a:rPr lang="de-DE" sz="1300" dirty="0" err="1" smtClean="0"/>
              <a:t>Global_Objects</a:t>
            </a:r>
            <a:r>
              <a:rPr lang="de-DE" sz="1300" dirty="0" smtClean="0"/>
              <a:t>/</a:t>
            </a:r>
            <a:r>
              <a:rPr lang="de-DE" sz="1300" dirty="0" err="1" smtClean="0"/>
              <a:t>Object</a:t>
            </a:r>
            <a:endParaRPr lang="de-DE" sz="1300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Eingebaute Factory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7219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// Create a </a:t>
            </a:r>
            <a:r>
              <a:rPr lang="de-DE" dirty="0" err="1" smtClean="0"/>
              <a:t>Constructor</a:t>
            </a:r>
            <a:endParaRPr lang="de-DE" dirty="0" smtClean="0"/>
          </a:p>
          <a:p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Rectangle</a:t>
            </a:r>
            <a:r>
              <a:rPr lang="de-DE" dirty="0" smtClean="0"/>
              <a:t>(){}; </a:t>
            </a:r>
          </a:p>
          <a:p>
            <a:r>
              <a:rPr lang="de-DE" dirty="0" err="1" smtClean="0"/>
              <a:t>var</a:t>
            </a:r>
            <a:r>
              <a:rPr lang="de-DE" dirty="0" smtClean="0"/>
              <a:t> x =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Rectangle</a:t>
            </a:r>
            <a:r>
              <a:rPr lang="de-DE" dirty="0" smtClean="0"/>
              <a:t>();</a:t>
            </a:r>
          </a:p>
          <a:p>
            <a:r>
              <a:rPr lang="de-DE" dirty="0" err="1" smtClean="0"/>
              <a:t>assert</a:t>
            </a:r>
            <a:r>
              <a:rPr lang="de-DE" dirty="0" smtClean="0"/>
              <a:t>(x </a:t>
            </a:r>
            <a:r>
              <a:rPr lang="de-DE" dirty="0" err="1" smtClean="0"/>
              <a:t>instanceof</a:t>
            </a:r>
            <a:r>
              <a:rPr lang="de-DE" dirty="0" smtClean="0"/>
              <a:t> </a:t>
            </a:r>
            <a:r>
              <a:rPr lang="de-DE" dirty="0" err="1" smtClean="0"/>
              <a:t>Rectangle</a:t>
            </a:r>
            <a:r>
              <a:rPr lang="de-DE" dirty="0" smtClean="0"/>
              <a:t>); </a:t>
            </a:r>
          </a:p>
          <a:p>
            <a:endParaRPr lang="de-DE" dirty="0" smtClean="0"/>
          </a:p>
          <a:p>
            <a:r>
              <a:rPr lang="de-DE" dirty="0" smtClean="0"/>
              <a:t>//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-Factory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a </a:t>
            </a:r>
            <a:r>
              <a:rPr lang="de-DE" dirty="0" err="1" smtClean="0"/>
              <a:t>similar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endParaRPr lang="de-DE" dirty="0"/>
          </a:p>
          <a:p>
            <a:r>
              <a:rPr lang="de-DE" dirty="0" err="1" smtClean="0"/>
              <a:t>var</a:t>
            </a:r>
            <a:r>
              <a:rPr lang="de-DE" dirty="0" smtClean="0"/>
              <a:t> </a:t>
            </a:r>
            <a:r>
              <a:rPr lang="de-DE" dirty="0" err="1" smtClean="0"/>
              <a:t>y</a:t>
            </a:r>
            <a:r>
              <a:rPr lang="de-DE" dirty="0" smtClean="0"/>
              <a:t> =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(x); </a:t>
            </a:r>
          </a:p>
          <a:p>
            <a:r>
              <a:rPr lang="de-DE" dirty="0" err="1" smtClean="0"/>
              <a:t>assert</a:t>
            </a:r>
            <a:r>
              <a:rPr lang="de-DE" dirty="0" smtClean="0"/>
              <a:t>(</a:t>
            </a:r>
            <a:r>
              <a:rPr lang="de-DE" dirty="0" err="1" smtClean="0"/>
              <a:t>y</a:t>
            </a:r>
            <a:r>
              <a:rPr lang="de-DE" dirty="0" smtClean="0"/>
              <a:t> </a:t>
            </a:r>
            <a:r>
              <a:rPr lang="de-DE" dirty="0" err="1" smtClean="0"/>
              <a:t>instanceof</a:t>
            </a:r>
            <a:r>
              <a:rPr lang="de-DE" dirty="0" smtClean="0"/>
              <a:t> </a:t>
            </a:r>
            <a:r>
              <a:rPr lang="de-DE" dirty="0" err="1" smtClean="0"/>
              <a:t>Rectangle</a:t>
            </a:r>
            <a:r>
              <a:rPr lang="de-DE" dirty="0" smtClean="0"/>
              <a:t>);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Eingebaute Factory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9830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JS Core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3" name="Bild 2" descr="2012-04-26 22.26.11.jp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-52833"/>
            <a:ext cx="9252520" cy="6910833"/>
          </a:xfrm>
          <a:prstGeom prst="rect">
            <a:avLst/>
          </a:prstGeom>
        </p:spPr>
      </p:pic>
      <p:sp>
        <p:nvSpPr>
          <p:cNvPr id="7" name="Titel 3"/>
          <p:cNvSpPr txBox="1">
            <a:spLocks/>
          </p:cNvSpPr>
          <p:nvPr/>
        </p:nvSpPr>
        <p:spPr>
          <a:xfrm>
            <a:off x="683568" y="44624"/>
            <a:ext cx="8572560" cy="5625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de-DE" dirty="0" smtClean="0">
                <a:solidFill>
                  <a:schemeClr val="bg1"/>
                </a:solidFill>
              </a:rPr>
              <a:t>1. ES5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52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SmartphoneFactory</a:t>
            </a:r>
            <a:r>
              <a:rPr lang="de-DE" dirty="0"/>
              <a:t>() {};</a:t>
            </a:r>
          </a:p>
          <a:p>
            <a:endParaRPr lang="de-DE" dirty="0"/>
          </a:p>
          <a:p>
            <a:r>
              <a:rPr lang="de-DE" dirty="0" err="1"/>
              <a:t>SmartphoneFactory.prototype.installApp</a:t>
            </a:r>
            <a:r>
              <a:rPr lang="de-DE" dirty="0"/>
              <a:t> = </a:t>
            </a:r>
            <a:r>
              <a:rPr lang="de-DE" dirty="0" err="1"/>
              <a:t>function</a:t>
            </a:r>
            <a:r>
              <a:rPr lang="de-DE" dirty="0"/>
              <a:t>() {</a:t>
            </a:r>
          </a:p>
          <a:p>
            <a:r>
              <a:rPr lang="de-DE" dirty="0"/>
              <a:t> 	</a:t>
            </a:r>
            <a:r>
              <a:rPr lang="de-DE" dirty="0" err="1"/>
              <a:t>return</a:t>
            </a:r>
            <a:r>
              <a:rPr lang="de-DE" dirty="0"/>
              <a:t> "App </a:t>
            </a:r>
            <a:r>
              <a:rPr lang="de-DE" dirty="0" err="1"/>
              <a:t>installed</a:t>
            </a:r>
            <a:r>
              <a:rPr lang="de-DE" dirty="0"/>
              <a:t>";</a:t>
            </a:r>
          </a:p>
          <a:p>
            <a:r>
              <a:rPr lang="de-DE" dirty="0"/>
              <a:t>}</a:t>
            </a:r>
          </a:p>
          <a:p>
            <a:endParaRPr lang="de-DE" dirty="0"/>
          </a:p>
          <a:p>
            <a:r>
              <a:rPr lang="de-DE" dirty="0" err="1"/>
              <a:t>SmartphoneFactory.factory</a:t>
            </a:r>
            <a:r>
              <a:rPr lang="de-DE" dirty="0"/>
              <a:t> = </a:t>
            </a:r>
            <a:r>
              <a:rPr lang="de-DE" dirty="0" err="1"/>
              <a:t>function</a:t>
            </a:r>
            <a:r>
              <a:rPr lang="de-DE" dirty="0"/>
              <a:t> (</a:t>
            </a:r>
            <a:r>
              <a:rPr lang="de-DE" dirty="0" err="1"/>
              <a:t>smartphoneType</a:t>
            </a:r>
            <a:r>
              <a:rPr lang="de-DE" dirty="0"/>
              <a:t>) {</a:t>
            </a:r>
          </a:p>
          <a:p>
            <a:r>
              <a:rPr lang="de-DE" dirty="0"/>
              <a:t>    // type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exist</a:t>
            </a:r>
            <a:endParaRPr lang="de-DE" dirty="0"/>
          </a:p>
          <a:p>
            <a:r>
              <a:rPr lang="de-DE" dirty="0"/>
              <a:t>    </a:t>
            </a:r>
            <a:r>
              <a:rPr lang="de-DE" dirty="0" err="1"/>
              <a:t>if</a:t>
            </a:r>
            <a:r>
              <a:rPr lang="de-DE" dirty="0"/>
              <a:t> (</a:t>
            </a:r>
            <a:r>
              <a:rPr lang="de-DE" dirty="0" err="1"/>
              <a:t>typeof</a:t>
            </a:r>
            <a:r>
              <a:rPr lang="de-DE" dirty="0"/>
              <a:t> </a:t>
            </a:r>
            <a:r>
              <a:rPr lang="de-DE" dirty="0" err="1"/>
              <a:t>SmartphoneFactory</a:t>
            </a:r>
            <a:r>
              <a:rPr lang="de-DE" dirty="0"/>
              <a:t>[</a:t>
            </a:r>
            <a:r>
              <a:rPr lang="de-DE" dirty="0" err="1"/>
              <a:t>smartphoneType</a:t>
            </a:r>
            <a:r>
              <a:rPr lang="de-DE" dirty="0"/>
              <a:t>] !== "</a:t>
            </a:r>
            <a:r>
              <a:rPr lang="de-DE" dirty="0" err="1"/>
              <a:t>function</a:t>
            </a:r>
            <a:r>
              <a:rPr lang="de-DE" dirty="0"/>
              <a:t>") {</a:t>
            </a:r>
          </a:p>
          <a:p>
            <a:r>
              <a:rPr lang="de-DE" dirty="0"/>
              <a:t>        </a:t>
            </a:r>
            <a:r>
              <a:rPr lang="de-DE" dirty="0" err="1"/>
              <a:t>throw</a:t>
            </a:r>
            <a:r>
              <a:rPr lang="de-DE" dirty="0"/>
              <a:t> ("I </a:t>
            </a:r>
            <a:r>
              <a:rPr lang="de-DE" dirty="0" err="1"/>
              <a:t>don't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 smtClean="0"/>
              <a:t>kind</a:t>
            </a:r>
            <a:r>
              <a:rPr lang="de-DE" dirty="0" smtClean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smartphone</a:t>
            </a:r>
            <a:r>
              <a:rPr lang="de-DE" dirty="0"/>
              <a:t>.");</a:t>
            </a:r>
          </a:p>
          <a:p>
            <a:r>
              <a:rPr lang="de-DE" dirty="0"/>
              <a:t>    }</a:t>
            </a:r>
          </a:p>
          <a:p>
            <a:r>
              <a:rPr lang="de-DE" dirty="0"/>
              <a:t>    </a:t>
            </a:r>
          </a:p>
          <a:p>
            <a:r>
              <a:rPr lang="de-DE" dirty="0"/>
              <a:t>    </a:t>
            </a:r>
            <a:r>
              <a:rPr lang="de-DE" dirty="0" err="1"/>
              <a:t>var</a:t>
            </a:r>
            <a:r>
              <a:rPr lang="de-DE" dirty="0"/>
              <a:t> </a:t>
            </a:r>
            <a:r>
              <a:rPr lang="de-DE" dirty="0" err="1"/>
              <a:t>newSmartphone</a:t>
            </a:r>
            <a:r>
              <a:rPr lang="de-DE" dirty="0"/>
              <a:t> =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SmartphoneFactory</a:t>
            </a:r>
            <a:r>
              <a:rPr lang="de-DE" dirty="0"/>
              <a:t>[</a:t>
            </a:r>
            <a:r>
              <a:rPr lang="de-DE" dirty="0" err="1"/>
              <a:t>smartphoneType</a:t>
            </a:r>
            <a:r>
              <a:rPr lang="de-DE" dirty="0"/>
              <a:t>]();</a:t>
            </a:r>
          </a:p>
          <a:p>
            <a:r>
              <a:rPr lang="de-DE" dirty="0"/>
              <a:t>    </a:t>
            </a:r>
            <a:r>
              <a:rPr lang="de-DE" dirty="0" err="1"/>
              <a:t>return</a:t>
            </a:r>
            <a:r>
              <a:rPr lang="de-DE" dirty="0"/>
              <a:t> </a:t>
            </a:r>
            <a:r>
              <a:rPr lang="de-DE" dirty="0" err="1"/>
              <a:t>newSmartphone</a:t>
            </a:r>
            <a:r>
              <a:rPr lang="de-DE" dirty="0"/>
              <a:t>;</a:t>
            </a:r>
          </a:p>
          <a:p>
            <a:r>
              <a:rPr lang="de-DE" dirty="0"/>
              <a:t>}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Selbst erstellte Factory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2268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 err="1"/>
              <a:t>SmartphoneFactory.IPhone</a:t>
            </a:r>
            <a:r>
              <a:rPr lang="de-DE" dirty="0"/>
              <a:t> = </a:t>
            </a:r>
            <a:r>
              <a:rPr lang="de-DE" dirty="0" err="1"/>
              <a:t>function</a:t>
            </a:r>
            <a:r>
              <a:rPr lang="de-DE" dirty="0"/>
              <a:t> () {}</a:t>
            </a:r>
          </a:p>
          <a:p>
            <a:r>
              <a:rPr lang="de-DE" dirty="0" err="1"/>
              <a:t>SmartphoneFactory.IPhone.prototype</a:t>
            </a:r>
            <a:r>
              <a:rPr lang="de-DE" dirty="0"/>
              <a:t> =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SmartphoneFactory</a:t>
            </a:r>
            <a:r>
              <a:rPr lang="de-DE" dirty="0"/>
              <a:t>();</a:t>
            </a:r>
          </a:p>
          <a:p>
            <a:r>
              <a:rPr lang="de-DE" dirty="0" err="1"/>
              <a:t>SmartphoneFactory.IPhone.prototype.installApp</a:t>
            </a:r>
            <a:r>
              <a:rPr lang="de-DE" dirty="0"/>
              <a:t> = </a:t>
            </a:r>
            <a:r>
              <a:rPr lang="de-DE" dirty="0" err="1"/>
              <a:t>function</a:t>
            </a:r>
            <a:r>
              <a:rPr lang="de-DE" dirty="0"/>
              <a:t> () {</a:t>
            </a:r>
          </a:p>
          <a:p>
            <a:r>
              <a:rPr lang="de-DE" dirty="0"/>
              <a:t>    </a:t>
            </a:r>
            <a:r>
              <a:rPr lang="de-DE" dirty="0" err="1"/>
              <a:t>return</a:t>
            </a:r>
            <a:r>
              <a:rPr lang="de-DE" dirty="0"/>
              <a:t> "</a:t>
            </a:r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visit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 smtClean="0"/>
              <a:t>AppStore</a:t>
            </a:r>
            <a:r>
              <a:rPr lang="de-DE" dirty="0"/>
              <a:t>.";</a:t>
            </a:r>
          </a:p>
          <a:p>
            <a:r>
              <a:rPr lang="de-DE" dirty="0"/>
              <a:t>}</a:t>
            </a:r>
          </a:p>
          <a:p>
            <a:endParaRPr lang="de-DE" dirty="0"/>
          </a:p>
          <a:p>
            <a:r>
              <a:rPr lang="de-DE" dirty="0" err="1"/>
              <a:t>SmartphoneFactory.Android</a:t>
            </a:r>
            <a:r>
              <a:rPr lang="de-DE" dirty="0"/>
              <a:t> = </a:t>
            </a:r>
            <a:r>
              <a:rPr lang="de-DE" dirty="0" err="1"/>
              <a:t>function</a:t>
            </a:r>
            <a:r>
              <a:rPr lang="de-DE" dirty="0"/>
              <a:t> () {}</a:t>
            </a:r>
          </a:p>
          <a:p>
            <a:r>
              <a:rPr lang="de-DE" dirty="0" err="1"/>
              <a:t>SmartphoneFactory.Android.prototype</a:t>
            </a:r>
            <a:r>
              <a:rPr lang="de-DE" dirty="0"/>
              <a:t> =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SmartphoneFactory</a:t>
            </a:r>
            <a:r>
              <a:rPr lang="de-DE" dirty="0"/>
              <a:t>();</a:t>
            </a:r>
          </a:p>
          <a:p>
            <a:r>
              <a:rPr lang="de-DE" dirty="0" err="1"/>
              <a:t>SmartphoneFactory.Android.prototype.installApp</a:t>
            </a:r>
            <a:r>
              <a:rPr lang="de-DE" dirty="0"/>
              <a:t> = </a:t>
            </a:r>
            <a:r>
              <a:rPr lang="de-DE" dirty="0" err="1"/>
              <a:t>function</a:t>
            </a:r>
            <a:r>
              <a:rPr lang="de-DE" dirty="0"/>
              <a:t> () {</a:t>
            </a:r>
          </a:p>
          <a:p>
            <a:r>
              <a:rPr lang="de-DE" dirty="0"/>
              <a:t>    </a:t>
            </a:r>
            <a:r>
              <a:rPr lang="de-DE" dirty="0" err="1"/>
              <a:t>return</a:t>
            </a:r>
            <a:r>
              <a:rPr lang="de-DE" dirty="0"/>
              <a:t> "</a:t>
            </a:r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visit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strike="sngStrike" dirty="0" err="1" smtClean="0"/>
              <a:t>market</a:t>
            </a:r>
            <a:r>
              <a:rPr lang="de-DE" dirty="0" smtClean="0"/>
              <a:t> Google Play.</a:t>
            </a:r>
            <a:r>
              <a:rPr lang="de-DE" dirty="0"/>
              <a:t>";</a:t>
            </a:r>
          </a:p>
          <a:p>
            <a:r>
              <a:rPr lang="de-DE" dirty="0"/>
              <a:t>}</a:t>
            </a:r>
          </a:p>
          <a:p>
            <a:endParaRPr lang="de-DE" dirty="0" smtClean="0"/>
          </a:p>
          <a:p>
            <a:r>
              <a:rPr lang="de-DE" dirty="0" err="1" smtClean="0"/>
              <a:t>var</a:t>
            </a:r>
            <a:r>
              <a:rPr lang="de-DE" dirty="0" smtClean="0"/>
              <a:t> </a:t>
            </a:r>
            <a:r>
              <a:rPr lang="de-DE" dirty="0" err="1"/>
              <a:t>iPhone</a:t>
            </a:r>
            <a:r>
              <a:rPr lang="de-DE" dirty="0"/>
              <a:t> = </a:t>
            </a:r>
            <a:r>
              <a:rPr lang="de-DE" dirty="0" err="1"/>
              <a:t>SmartphoneFactory.factory</a:t>
            </a:r>
            <a:r>
              <a:rPr lang="de-DE" dirty="0" smtClean="0"/>
              <a:t>(“</a:t>
            </a:r>
            <a:r>
              <a:rPr lang="de-DE" dirty="0" err="1" smtClean="0"/>
              <a:t>Android</a:t>
            </a:r>
            <a:r>
              <a:rPr lang="de-DE" dirty="0" smtClean="0"/>
              <a:t>"</a:t>
            </a:r>
            <a:r>
              <a:rPr lang="de-DE" dirty="0"/>
              <a:t>);</a:t>
            </a:r>
          </a:p>
          <a:p>
            <a:r>
              <a:rPr lang="de-DE" dirty="0" err="1" smtClean="0"/>
              <a:t>iPhone.installApp</a:t>
            </a:r>
            <a:r>
              <a:rPr lang="de-DE" dirty="0"/>
              <a:t>(</a:t>
            </a:r>
            <a:r>
              <a:rPr lang="de-DE" dirty="0" smtClean="0"/>
              <a:t>); </a:t>
            </a:r>
            <a:r>
              <a:rPr lang="de-DE" dirty="0"/>
              <a:t>// </a:t>
            </a:r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visit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Play Store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Selbst erstellte Factory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0739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unterschiedliche Ausprägungen von Objekten </a:t>
            </a:r>
            <a:endParaRPr lang="de-DE" dirty="0" smtClean="0"/>
          </a:p>
          <a:p>
            <a:r>
              <a:rPr lang="de-DE" dirty="0"/>
              <a:t>unterschiedliche Algorithmen anhand des </a:t>
            </a:r>
            <a:r>
              <a:rPr lang="de-DE" dirty="0" smtClean="0"/>
              <a:t>Kontexts</a:t>
            </a:r>
            <a:endParaRPr lang="de-DE" dirty="0"/>
          </a:p>
          <a:p>
            <a:r>
              <a:rPr lang="de-DE" dirty="0" smtClean="0"/>
              <a:t>z.B. </a:t>
            </a:r>
            <a:r>
              <a:rPr lang="de-DE" dirty="0"/>
              <a:t>Berechnung der Mehrwertsteuer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Strategy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495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var</a:t>
            </a:r>
            <a:r>
              <a:rPr lang="de-DE" dirty="0"/>
              <a:t> </a:t>
            </a:r>
            <a:r>
              <a:rPr lang="de-DE" dirty="0" err="1"/>
              <a:t>gadget</a:t>
            </a:r>
            <a:r>
              <a:rPr lang="de-DE" dirty="0"/>
              <a:t> = {</a:t>
            </a:r>
          </a:p>
          <a:p>
            <a:r>
              <a:rPr lang="de-DE" dirty="0"/>
              <a:t>    </a:t>
            </a:r>
            <a:r>
              <a:rPr lang="de-DE" dirty="0" err="1"/>
              <a:t>name</a:t>
            </a:r>
            <a:r>
              <a:rPr lang="de-DE" dirty="0"/>
              <a:t> : "R0cket", </a:t>
            </a:r>
            <a:endParaRPr lang="de-DE" dirty="0" smtClean="0"/>
          </a:p>
          <a:p>
            <a:r>
              <a:rPr lang="de-DE" dirty="0"/>
              <a:t>	</a:t>
            </a:r>
            <a:r>
              <a:rPr lang="de-DE" dirty="0" smtClean="0"/>
              <a:t>	 </a:t>
            </a:r>
            <a:r>
              <a:rPr lang="de-DE" dirty="0" err="1" smtClean="0"/>
              <a:t>vatType</a:t>
            </a:r>
            <a:r>
              <a:rPr lang="de-DE" dirty="0" smtClean="0"/>
              <a:t> </a:t>
            </a:r>
            <a:r>
              <a:rPr lang="de-DE" dirty="0"/>
              <a:t>: "</a:t>
            </a:r>
            <a:r>
              <a:rPr lang="de-DE" dirty="0" err="1"/>
              <a:t>full</a:t>
            </a:r>
            <a:r>
              <a:rPr lang="de-DE" dirty="0"/>
              <a:t>",</a:t>
            </a:r>
          </a:p>
          <a:p>
            <a:r>
              <a:rPr lang="de-DE" dirty="0"/>
              <a:t>    </a:t>
            </a:r>
            <a:r>
              <a:rPr lang="de-DE" dirty="0" err="1"/>
              <a:t>price</a:t>
            </a:r>
            <a:r>
              <a:rPr lang="de-DE" dirty="0"/>
              <a:t> : 30000000</a:t>
            </a:r>
          </a:p>
          <a:p>
            <a:r>
              <a:rPr lang="de-DE" dirty="0"/>
              <a:t>};</a:t>
            </a:r>
          </a:p>
          <a:p>
            <a:endParaRPr lang="de-DE" dirty="0"/>
          </a:p>
          <a:p>
            <a:r>
              <a:rPr lang="de-DE" dirty="0" err="1"/>
              <a:t>var</a:t>
            </a:r>
            <a:r>
              <a:rPr lang="de-DE" dirty="0"/>
              <a:t> </a:t>
            </a:r>
            <a:r>
              <a:rPr lang="de-DE" dirty="0" err="1"/>
              <a:t>food</a:t>
            </a:r>
            <a:r>
              <a:rPr lang="de-DE" dirty="0"/>
              <a:t> = {</a:t>
            </a:r>
          </a:p>
          <a:p>
            <a:r>
              <a:rPr lang="de-DE" dirty="0"/>
              <a:t>    </a:t>
            </a:r>
            <a:r>
              <a:rPr lang="de-DE" dirty="0" err="1"/>
              <a:t>name</a:t>
            </a:r>
            <a:r>
              <a:rPr lang="de-DE" dirty="0"/>
              <a:t> : "</a:t>
            </a:r>
            <a:r>
              <a:rPr lang="de-DE" dirty="0" err="1"/>
              <a:t>bread</a:t>
            </a:r>
            <a:r>
              <a:rPr lang="de-DE" dirty="0"/>
              <a:t>",</a:t>
            </a:r>
          </a:p>
          <a:p>
            <a:r>
              <a:rPr lang="de-DE" dirty="0"/>
              <a:t>    </a:t>
            </a:r>
            <a:r>
              <a:rPr lang="de-DE" dirty="0" err="1"/>
              <a:t>vatType</a:t>
            </a:r>
            <a:r>
              <a:rPr lang="de-DE" dirty="0"/>
              <a:t> : "</a:t>
            </a:r>
            <a:r>
              <a:rPr lang="de-DE" dirty="0" err="1"/>
              <a:t>reduced</a:t>
            </a:r>
            <a:r>
              <a:rPr lang="de-DE" dirty="0"/>
              <a:t>",</a:t>
            </a:r>
          </a:p>
          <a:p>
            <a:r>
              <a:rPr lang="de-DE" dirty="0"/>
              <a:t>    </a:t>
            </a:r>
            <a:r>
              <a:rPr lang="de-DE" dirty="0" err="1"/>
              <a:t>price</a:t>
            </a:r>
            <a:r>
              <a:rPr lang="de-DE" dirty="0"/>
              <a:t> : 5</a:t>
            </a:r>
          </a:p>
          <a:p>
            <a:r>
              <a:rPr lang="de-DE" dirty="0"/>
              <a:t>};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Strategy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2264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vatCalculator.types</a:t>
            </a:r>
            <a:r>
              <a:rPr lang="de-DE" dirty="0"/>
              <a:t> = {};</a:t>
            </a:r>
          </a:p>
          <a:p>
            <a:r>
              <a:rPr lang="de-DE" dirty="0" err="1"/>
              <a:t>vatCalculator.types.reduced</a:t>
            </a:r>
            <a:r>
              <a:rPr lang="de-DE" dirty="0"/>
              <a:t> = {</a:t>
            </a:r>
          </a:p>
          <a:p>
            <a:r>
              <a:rPr lang="de-DE" dirty="0"/>
              <a:t>    </a:t>
            </a:r>
            <a:r>
              <a:rPr lang="en-US" dirty="0"/>
              <a:t>calculate : function(price) {</a:t>
            </a:r>
            <a:endParaRPr lang="de-DE" dirty="0"/>
          </a:p>
          <a:p>
            <a:r>
              <a:rPr lang="en-US" dirty="0"/>
              <a:t>        return price * 0.07;    </a:t>
            </a:r>
            <a:endParaRPr lang="de-DE" dirty="0"/>
          </a:p>
          <a:p>
            <a:r>
              <a:rPr lang="en-US" dirty="0"/>
              <a:t>    }    </a:t>
            </a:r>
            <a:endParaRPr lang="de-DE" dirty="0"/>
          </a:p>
          <a:p>
            <a:r>
              <a:rPr lang="en-US" dirty="0"/>
              <a:t>};</a:t>
            </a:r>
            <a:endParaRPr lang="de-DE" dirty="0"/>
          </a:p>
          <a:p>
            <a:r>
              <a:rPr lang="en-US" dirty="0" err="1"/>
              <a:t>vatCalculator.types.full</a:t>
            </a:r>
            <a:r>
              <a:rPr lang="en-US" dirty="0"/>
              <a:t> = {</a:t>
            </a:r>
            <a:endParaRPr lang="de-DE" dirty="0"/>
          </a:p>
          <a:p>
            <a:r>
              <a:rPr lang="en-US" dirty="0"/>
              <a:t>    calculate : function(price) {</a:t>
            </a:r>
            <a:endParaRPr lang="de-DE" dirty="0"/>
          </a:p>
          <a:p>
            <a:r>
              <a:rPr lang="en-US" dirty="0"/>
              <a:t>        </a:t>
            </a:r>
            <a:r>
              <a:rPr lang="de-DE" dirty="0" err="1"/>
              <a:t>return</a:t>
            </a:r>
            <a:r>
              <a:rPr lang="de-DE" dirty="0"/>
              <a:t> </a:t>
            </a:r>
            <a:r>
              <a:rPr lang="de-DE" dirty="0" err="1"/>
              <a:t>price</a:t>
            </a:r>
            <a:r>
              <a:rPr lang="de-DE" dirty="0"/>
              <a:t> * 0.19;</a:t>
            </a:r>
          </a:p>
          <a:p>
            <a:r>
              <a:rPr lang="de-DE" dirty="0"/>
              <a:t>    }    </a:t>
            </a:r>
          </a:p>
          <a:p>
            <a:r>
              <a:rPr lang="de-DE" dirty="0"/>
              <a:t>};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Strategy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9798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var</a:t>
            </a:r>
            <a:r>
              <a:rPr lang="de-DE" dirty="0"/>
              <a:t> </a:t>
            </a:r>
            <a:r>
              <a:rPr lang="de-DE" dirty="0" err="1"/>
              <a:t>calculatePrice</a:t>
            </a:r>
            <a:r>
              <a:rPr lang="de-DE" dirty="0"/>
              <a:t> = </a:t>
            </a:r>
            <a:r>
              <a:rPr lang="de-DE" dirty="0" err="1"/>
              <a:t>function</a:t>
            </a:r>
            <a:r>
              <a:rPr lang="de-DE" dirty="0"/>
              <a:t>(</a:t>
            </a:r>
            <a:r>
              <a:rPr lang="de-DE" dirty="0" err="1"/>
              <a:t>data</a:t>
            </a:r>
            <a:r>
              <a:rPr lang="de-DE" dirty="0"/>
              <a:t>) {</a:t>
            </a:r>
          </a:p>
          <a:p>
            <a:r>
              <a:rPr lang="de-DE" dirty="0"/>
              <a:t>    </a:t>
            </a:r>
            <a:r>
              <a:rPr lang="de-DE" dirty="0" err="1"/>
              <a:t>if</a:t>
            </a:r>
            <a:r>
              <a:rPr lang="de-DE" dirty="0"/>
              <a:t> (</a:t>
            </a:r>
            <a:r>
              <a:rPr lang="de-DE" dirty="0" err="1"/>
              <a:t>typeof</a:t>
            </a:r>
            <a:r>
              <a:rPr lang="de-DE" dirty="0"/>
              <a:t> </a:t>
            </a:r>
            <a:r>
              <a:rPr lang="de-DE" dirty="0" err="1"/>
              <a:t>vatCalculator.types</a:t>
            </a:r>
            <a:r>
              <a:rPr lang="de-DE" dirty="0"/>
              <a:t>[</a:t>
            </a:r>
            <a:r>
              <a:rPr lang="de-DE" dirty="0" err="1"/>
              <a:t>data.vatType</a:t>
            </a:r>
            <a:r>
              <a:rPr lang="de-DE" dirty="0"/>
              <a:t>] !== "</a:t>
            </a:r>
            <a:r>
              <a:rPr lang="de-DE" dirty="0" err="1"/>
              <a:t>object</a:t>
            </a:r>
            <a:r>
              <a:rPr lang="de-DE" dirty="0"/>
              <a:t>") {</a:t>
            </a:r>
          </a:p>
          <a:p>
            <a:r>
              <a:rPr lang="de-DE" dirty="0"/>
              <a:t>        </a:t>
            </a:r>
            <a:r>
              <a:rPr lang="de-DE" dirty="0" err="1"/>
              <a:t>throw</a:t>
            </a:r>
            <a:r>
              <a:rPr lang="de-DE" dirty="0"/>
              <a:t> ("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strategy</a:t>
            </a:r>
            <a:r>
              <a:rPr lang="de-DE" dirty="0"/>
              <a:t> </a:t>
            </a:r>
            <a:r>
              <a:rPr lang="de-DE" dirty="0" err="1"/>
              <a:t>found</a:t>
            </a:r>
            <a:r>
              <a:rPr lang="de-DE" dirty="0"/>
              <a:t>.")</a:t>
            </a:r>
          </a:p>
          <a:p>
            <a:r>
              <a:rPr lang="de-DE" dirty="0"/>
              <a:t>    }    </a:t>
            </a:r>
          </a:p>
          <a:p>
            <a:r>
              <a:rPr lang="de-DE" dirty="0"/>
              <a:t>    </a:t>
            </a:r>
            <a:r>
              <a:rPr lang="de-DE" dirty="0" err="1"/>
              <a:t>return</a:t>
            </a:r>
            <a:r>
              <a:rPr lang="de-DE" dirty="0"/>
              <a:t> </a:t>
            </a:r>
            <a:r>
              <a:rPr lang="de-DE" dirty="0" err="1"/>
              <a:t>data.price</a:t>
            </a:r>
            <a:r>
              <a:rPr lang="de-DE" dirty="0"/>
              <a:t> +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						</a:t>
            </a:r>
            <a:r>
              <a:rPr lang="de-DE" dirty="0" err="1" smtClean="0"/>
              <a:t>vatCalculator.types</a:t>
            </a:r>
            <a:r>
              <a:rPr lang="de-DE" dirty="0"/>
              <a:t>[</a:t>
            </a:r>
            <a:r>
              <a:rPr lang="de-DE" dirty="0" err="1"/>
              <a:t>data.vatType</a:t>
            </a:r>
            <a:r>
              <a:rPr lang="de-DE" dirty="0"/>
              <a:t>].</a:t>
            </a:r>
            <a:r>
              <a:rPr lang="de-DE" dirty="0" err="1"/>
              <a:t>calculate</a:t>
            </a:r>
            <a:r>
              <a:rPr lang="de-DE" dirty="0"/>
              <a:t>(</a:t>
            </a:r>
            <a:r>
              <a:rPr lang="de-DE" dirty="0" err="1"/>
              <a:t>data.price</a:t>
            </a:r>
            <a:r>
              <a:rPr lang="de-DE" dirty="0"/>
              <a:t>);</a:t>
            </a:r>
          </a:p>
          <a:p>
            <a:r>
              <a:rPr lang="de-DE" dirty="0"/>
              <a:t>}</a:t>
            </a:r>
          </a:p>
          <a:p>
            <a:endParaRPr lang="de-DE" dirty="0"/>
          </a:p>
          <a:p>
            <a:r>
              <a:rPr lang="de-DE" dirty="0" err="1" smtClean="0"/>
              <a:t>calculatePrice</a:t>
            </a:r>
            <a:r>
              <a:rPr lang="de-DE" dirty="0"/>
              <a:t>(</a:t>
            </a:r>
            <a:r>
              <a:rPr lang="de-DE" dirty="0" err="1"/>
              <a:t>food</a:t>
            </a:r>
            <a:r>
              <a:rPr lang="de-DE" dirty="0" smtClean="0"/>
              <a:t>); </a:t>
            </a:r>
            <a:r>
              <a:rPr lang="de-DE" dirty="0"/>
              <a:t>// 5.35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Strategy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1232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bietet eine alternative Schnittstelle zu einem </a:t>
            </a:r>
            <a:r>
              <a:rPr lang="de-DE" dirty="0" smtClean="0"/>
              <a:t>Objekt</a:t>
            </a:r>
          </a:p>
          <a:p>
            <a:r>
              <a:rPr lang="de-DE" dirty="0"/>
              <a:t>komplexe Schnittstellen </a:t>
            </a:r>
            <a:r>
              <a:rPr lang="de-DE" dirty="0" smtClean="0"/>
              <a:t>vereinfachen</a:t>
            </a:r>
          </a:p>
          <a:p>
            <a:r>
              <a:rPr lang="de-DE" dirty="0" smtClean="0"/>
              <a:t>unterschiedliche Implementierungen vereinheitlichen</a:t>
            </a:r>
          </a:p>
          <a:p>
            <a:r>
              <a:rPr lang="de-DE" dirty="0" err="1" smtClean="0"/>
              <a:t>jQuery</a:t>
            </a:r>
            <a:r>
              <a:rPr lang="de-DE" dirty="0" smtClean="0"/>
              <a:t> ist z.B. eine </a:t>
            </a:r>
            <a:r>
              <a:rPr lang="de-DE" dirty="0" err="1" smtClean="0"/>
              <a:t>Facade</a:t>
            </a:r>
            <a:r>
              <a:rPr lang="de-DE" dirty="0" smtClean="0"/>
              <a:t> für das DOM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Facade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260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/>
              <a:t>eventUtil</a:t>
            </a:r>
            <a:r>
              <a:rPr lang="de-DE" dirty="0"/>
              <a:t> = {</a:t>
            </a:r>
          </a:p>
          <a:p>
            <a:r>
              <a:rPr lang="de-DE" dirty="0" smtClean="0"/>
              <a:t>  </a:t>
            </a:r>
            <a:r>
              <a:rPr lang="de-DE" dirty="0" err="1" smtClean="0"/>
              <a:t>stopPropagation</a:t>
            </a:r>
            <a:r>
              <a:rPr lang="de-DE" dirty="0" smtClean="0"/>
              <a:t> </a:t>
            </a:r>
            <a:r>
              <a:rPr lang="de-DE" dirty="0"/>
              <a:t>: </a:t>
            </a:r>
            <a:r>
              <a:rPr lang="de-DE" dirty="0" err="1"/>
              <a:t>function</a:t>
            </a:r>
            <a:r>
              <a:rPr lang="de-DE" dirty="0"/>
              <a:t>(</a:t>
            </a:r>
            <a:r>
              <a:rPr lang="de-DE" dirty="0" err="1"/>
              <a:t>event</a:t>
            </a:r>
            <a:r>
              <a:rPr lang="de-DE" dirty="0"/>
              <a:t>) {</a:t>
            </a:r>
          </a:p>
          <a:p>
            <a:r>
              <a:rPr lang="de-DE" dirty="0" smtClean="0"/>
              <a:t>   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/>
              <a:t>(</a:t>
            </a:r>
            <a:r>
              <a:rPr lang="de-DE" dirty="0" err="1"/>
              <a:t>event.stopPropagation</a:t>
            </a:r>
            <a:r>
              <a:rPr lang="de-DE" dirty="0"/>
              <a:t>) </a:t>
            </a:r>
            <a:r>
              <a:rPr lang="de-DE" dirty="0" smtClean="0"/>
              <a:t>{ </a:t>
            </a:r>
            <a:r>
              <a:rPr lang="de-DE" dirty="0" err="1" smtClean="0"/>
              <a:t>event.stopPropagation</a:t>
            </a:r>
            <a:r>
              <a:rPr lang="de-DE" dirty="0"/>
              <a:t>()</a:t>
            </a:r>
            <a:r>
              <a:rPr lang="de-DE" dirty="0" smtClean="0"/>
              <a:t>;</a:t>
            </a:r>
          </a:p>
          <a:p>
            <a:r>
              <a:rPr lang="de-DE" dirty="0"/>
              <a:t> </a:t>
            </a:r>
            <a:r>
              <a:rPr lang="de-DE" dirty="0" smtClean="0"/>
              <a:t>   }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smtClean="0"/>
              <a:t>{</a:t>
            </a:r>
            <a:r>
              <a:rPr lang="de-DE" dirty="0" err="1" smtClean="0"/>
              <a:t>event.cancelBubble</a:t>
            </a:r>
            <a:r>
              <a:rPr lang="de-DE" dirty="0" smtClean="0"/>
              <a:t> </a:t>
            </a:r>
            <a:r>
              <a:rPr lang="de-DE" dirty="0"/>
              <a:t>= true</a:t>
            </a:r>
            <a:r>
              <a:rPr lang="de-DE" dirty="0" smtClean="0"/>
              <a:t>;}</a:t>
            </a:r>
            <a:endParaRPr lang="de-DE" dirty="0"/>
          </a:p>
          <a:p>
            <a:r>
              <a:rPr lang="de-DE" dirty="0" smtClean="0"/>
              <a:t>  }</a:t>
            </a:r>
            <a:r>
              <a:rPr lang="de-DE" dirty="0"/>
              <a:t>,</a:t>
            </a:r>
          </a:p>
          <a:p>
            <a:r>
              <a:rPr lang="de-DE" dirty="0"/>
              <a:t>  </a:t>
            </a:r>
            <a:r>
              <a:rPr lang="de-DE" dirty="0" err="1" smtClean="0"/>
              <a:t>preventDefault</a:t>
            </a:r>
            <a:r>
              <a:rPr lang="de-DE" dirty="0" smtClean="0"/>
              <a:t> </a:t>
            </a:r>
            <a:r>
              <a:rPr lang="de-DE" dirty="0"/>
              <a:t>: </a:t>
            </a:r>
            <a:r>
              <a:rPr lang="de-DE" dirty="0" err="1"/>
              <a:t>function</a:t>
            </a:r>
            <a:r>
              <a:rPr lang="de-DE" dirty="0"/>
              <a:t>(</a:t>
            </a:r>
            <a:r>
              <a:rPr lang="de-DE" dirty="0" err="1"/>
              <a:t>event</a:t>
            </a:r>
            <a:r>
              <a:rPr lang="de-DE" dirty="0"/>
              <a:t>){</a:t>
            </a:r>
          </a:p>
          <a:p>
            <a:r>
              <a:rPr lang="de-DE" dirty="0"/>
              <a:t>        </a:t>
            </a:r>
            <a:r>
              <a:rPr lang="de-DE" dirty="0" err="1"/>
              <a:t>if</a:t>
            </a:r>
            <a:r>
              <a:rPr lang="de-DE" dirty="0"/>
              <a:t> (</a:t>
            </a:r>
            <a:r>
              <a:rPr lang="de-DE" dirty="0" err="1"/>
              <a:t>event.preventDefault</a:t>
            </a:r>
            <a:r>
              <a:rPr lang="de-DE" dirty="0"/>
              <a:t>) </a:t>
            </a:r>
            <a:r>
              <a:rPr lang="de-DE" dirty="0" smtClean="0"/>
              <a:t>{ </a:t>
            </a:r>
            <a:r>
              <a:rPr lang="de-DE" dirty="0" err="1" smtClean="0"/>
              <a:t>event.preventDefault</a:t>
            </a:r>
            <a:r>
              <a:rPr lang="de-DE" dirty="0"/>
              <a:t>();</a:t>
            </a:r>
          </a:p>
          <a:p>
            <a:r>
              <a:rPr lang="de-DE" dirty="0"/>
              <a:t>        } </a:t>
            </a:r>
            <a:r>
              <a:rPr lang="de-DE" dirty="0" err="1"/>
              <a:t>else</a:t>
            </a:r>
            <a:r>
              <a:rPr lang="de-DE" dirty="0"/>
              <a:t> {</a:t>
            </a:r>
          </a:p>
          <a:p>
            <a:r>
              <a:rPr lang="de-DE" dirty="0"/>
              <a:t>            </a:t>
            </a:r>
            <a:r>
              <a:rPr lang="de-DE" dirty="0" err="1"/>
              <a:t>event.returnValue</a:t>
            </a:r>
            <a:r>
              <a:rPr lang="de-DE" dirty="0"/>
              <a:t> = false;</a:t>
            </a:r>
          </a:p>
          <a:p>
            <a:r>
              <a:rPr lang="de-DE" dirty="0"/>
              <a:t>        }</a:t>
            </a:r>
          </a:p>
          <a:p>
            <a:r>
              <a:rPr lang="de-DE" dirty="0" smtClean="0"/>
              <a:t>  }</a:t>
            </a:r>
            <a:endParaRPr lang="de-DE" dirty="0"/>
          </a:p>
          <a:p>
            <a:r>
              <a:rPr lang="de-DE" dirty="0"/>
              <a:t>}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Facade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02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Proxy kapselt </a:t>
            </a:r>
            <a:r>
              <a:rPr lang="de-DE" dirty="0"/>
              <a:t>die Schnittstelle zu einem anderen </a:t>
            </a:r>
            <a:r>
              <a:rPr lang="de-DE" dirty="0" smtClean="0"/>
              <a:t>Objekt</a:t>
            </a:r>
          </a:p>
          <a:p>
            <a:r>
              <a:rPr lang="de-DE" dirty="0"/>
              <a:t>schützt den Zugriff auf das Objekt</a:t>
            </a:r>
          </a:p>
          <a:p>
            <a:r>
              <a:rPr lang="de-DE" dirty="0" smtClean="0"/>
              <a:t>sitzt </a:t>
            </a:r>
            <a:r>
              <a:rPr lang="de-DE" dirty="0"/>
              <a:t>zwischen dem Konsumenten eines Objekts und dem Objekt </a:t>
            </a:r>
            <a:r>
              <a:rPr lang="de-DE" dirty="0" smtClean="0"/>
              <a:t>selbst</a:t>
            </a:r>
          </a:p>
          <a:p>
            <a:r>
              <a:rPr lang="de-DE" dirty="0" smtClean="0"/>
              <a:t>kann </a:t>
            </a:r>
            <a:r>
              <a:rPr lang="de-DE" dirty="0"/>
              <a:t>Initialisierungs- und Caching-Strategien implementieren </a:t>
            </a:r>
            <a:r>
              <a:rPr lang="de-DE" dirty="0" smtClean="0"/>
              <a:t>(komplexe Zugriffe oder </a:t>
            </a:r>
            <a:r>
              <a:rPr lang="de-DE" dirty="0" err="1" smtClean="0"/>
              <a:t>Remoting</a:t>
            </a:r>
            <a:r>
              <a:rPr lang="de-DE" dirty="0" smtClean="0"/>
              <a:t>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Proxy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280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err="1"/>
              <a:t>var</a:t>
            </a:r>
            <a:r>
              <a:rPr lang="de-DE" dirty="0"/>
              <a:t> </a:t>
            </a:r>
            <a:r>
              <a:rPr lang="de-DE" dirty="0" err="1"/>
              <a:t>person</a:t>
            </a:r>
            <a:r>
              <a:rPr lang="de-DE" dirty="0"/>
              <a:t> = {</a:t>
            </a:r>
          </a:p>
          <a:p>
            <a:r>
              <a:rPr lang="de-DE" dirty="0"/>
              <a:t>    </a:t>
            </a:r>
            <a:r>
              <a:rPr lang="de-DE" dirty="0" err="1"/>
              <a:t>givenName</a:t>
            </a:r>
            <a:r>
              <a:rPr lang="de-DE" dirty="0"/>
              <a:t> : "Douglas"</a:t>
            </a:r>
            <a:r>
              <a:rPr lang="de-DE" dirty="0" smtClean="0"/>
              <a:t>, </a:t>
            </a:r>
            <a:r>
              <a:rPr lang="de-DE" dirty="0" err="1" smtClean="0"/>
              <a:t>lastName</a:t>
            </a:r>
            <a:r>
              <a:rPr lang="de-DE" dirty="0" smtClean="0"/>
              <a:t> </a:t>
            </a:r>
            <a:r>
              <a:rPr lang="de-DE" dirty="0"/>
              <a:t>: "</a:t>
            </a:r>
            <a:r>
              <a:rPr lang="de-DE" dirty="0" err="1"/>
              <a:t>Crockford</a:t>
            </a:r>
            <a:r>
              <a:rPr lang="de-DE" dirty="0"/>
              <a:t>",</a:t>
            </a:r>
          </a:p>
          <a:p>
            <a:r>
              <a:rPr lang="de-DE" dirty="0"/>
              <a:t>    </a:t>
            </a:r>
            <a:r>
              <a:rPr lang="de-DE" dirty="0" err="1"/>
              <a:t>read</a:t>
            </a:r>
            <a:r>
              <a:rPr lang="de-DE" dirty="0"/>
              <a:t>: </a:t>
            </a:r>
            <a:r>
              <a:rPr lang="de-DE" dirty="0" err="1"/>
              <a:t>function</a:t>
            </a:r>
            <a:r>
              <a:rPr lang="de-DE" dirty="0"/>
              <a:t> () {</a:t>
            </a:r>
          </a:p>
          <a:p>
            <a:r>
              <a:rPr lang="de-DE" dirty="0"/>
              <a:t>        </a:t>
            </a:r>
            <a:r>
              <a:rPr lang="de-DE" dirty="0" err="1"/>
              <a:t>jQuery.getJSON</a:t>
            </a:r>
            <a:r>
              <a:rPr lang="de-DE" dirty="0"/>
              <a:t>('</a:t>
            </a:r>
            <a:r>
              <a:rPr lang="de-DE" dirty="0" err="1"/>
              <a:t>person</a:t>
            </a:r>
            <a:r>
              <a:rPr lang="de-DE" dirty="0"/>
              <a:t>/</a:t>
            </a:r>
            <a:r>
              <a:rPr lang="de-DE" dirty="0" err="1"/>
              <a:t>douglas_crockford.json</a:t>
            </a:r>
            <a:r>
              <a:rPr lang="de-DE" dirty="0"/>
              <a:t>', </a:t>
            </a:r>
            <a:r>
              <a:rPr lang="de-DE" dirty="0" err="1"/>
              <a:t>function</a:t>
            </a:r>
            <a:r>
              <a:rPr lang="de-DE" dirty="0"/>
              <a:t>(</a:t>
            </a:r>
            <a:r>
              <a:rPr lang="de-DE" dirty="0" err="1"/>
              <a:t>data</a:t>
            </a:r>
            <a:r>
              <a:rPr lang="de-DE" dirty="0"/>
              <a:t>) {</a:t>
            </a:r>
          </a:p>
          <a:p>
            <a:r>
              <a:rPr lang="de-DE" dirty="0"/>
              <a:t>            </a:t>
            </a:r>
            <a:r>
              <a:rPr lang="de-DE" dirty="0" err="1"/>
              <a:t>this.givenName</a:t>
            </a:r>
            <a:r>
              <a:rPr lang="de-DE" dirty="0"/>
              <a:t> = </a:t>
            </a:r>
            <a:r>
              <a:rPr lang="de-DE" dirty="0" err="1"/>
              <a:t>data.givenName</a:t>
            </a:r>
            <a:r>
              <a:rPr lang="de-DE" dirty="0" smtClean="0"/>
              <a:t>; </a:t>
            </a:r>
            <a:r>
              <a:rPr lang="de-DE" dirty="0" err="1" smtClean="0"/>
              <a:t>this.lastName</a:t>
            </a:r>
            <a:r>
              <a:rPr lang="de-DE" dirty="0" smtClean="0"/>
              <a:t> </a:t>
            </a:r>
            <a:r>
              <a:rPr lang="de-DE" dirty="0"/>
              <a:t>= </a:t>
            </a:r>
            <a:r>
              <a:rPr lang="de-DE" dirty="0" err="1"/>
              <a:t>data.lastName</a:t>
            </a:r>
            <a:r>
              <a:rPr lang="de-DE" dirty="0"/>
              <a:t>;</a:t>
            </a:r>
          </a:p>
          <a:p>
            <a:r>
              <a:rPr lang="de-DE" dirty="0"/>
              <a:t>        });</a:t>
            </a:r>
          </a:p>
          <a:p>
            <a:r>
              <a:rPr lang="de-DE" dirty="0"/>
              <a:t>    },</a:t>
            </a:r>
          </a:p>
          <a:p>
            <a:r>
              <a:rPr lang="de-DE" dirty="0"/>
              <a:t>    update: </a:t>
            </a:r>
            <a:r>
              <a:rPr lang="de-DE" dirty="0" err="1"/>
              <a:t>function</a:t>
            </a:r>
            <a:r>
              <a:rPr lang="de-DE" dirty="0"/>
              <a:t>() {</a:t>
            </a:r>
          </a:p>
          <a:p>
            <a:r>
              <a:rPr lang="de-DE" dirty="0"/>
              <a:t>        </a:t>
            </a:r>
            <a:r>
              <a:rPr lang="de-DE" dirty="0" err="1" smtClean="0"/>
              <a:t>jQuery.post</a:t>
            </a:r>
            <a:r>
              <a:rPr lang="de-DE" dirty="0" smtClean="0"/>
              <a:t>(</a:t>
            </a:r>
            <a:r>
              <a:rPr lang="de-DE" dirty="0"/>
              <a:t>'</a:t>
            </a:r>
            <a:r>
              <a:rPr lang="de-DE" dirty="0" err="1"/>
              <a:t>person</a:t>
            </a:r>
            <a:r>
              <a:rPr lang="de-DE" dirty="0"/>
              <a:t>/</a:t>
            </a:r>
            <a:r>
              <a:rPr lang="de-DE" dirty="0" err="1"/>
              <a:t>douglas_crockford.json</a:t>
            </a:r>
            <a:r>
              <a:rPr lang="de-DE" dirty="0"/>
              <a:t>', {</a:t>
            </a:r>
          </a:p>
          <a:p>
            <a:r>
              <a:rPr lang="de-DE" dirty="0"/>
              <a:t>            </a:t>
            </a:r>
            <a:r>
              <a:rPr lang="de-DE" dirty="0" err="1"/>
              <a:t>givenName</a:t>
            </a:r>
            <a:r>
              <a:rPr lang="de-DE" dirty="0"/>
              <a:t>: </a:t>
            </a:r>
            <a:r>
              <a:rPr lang="de-DE" dirty="0" err="1"/>
              <a:t>this.givenName</a:t>
            </a:r>
            <a:r>
              <a:rPr lang="de-DE" dirty="0" smtClean="0"/>
              <a:t>, </a:t>
            </a:r>
            <a:r>
              <a:rPr lang="de-DE" dirty="0" err="1" smtClean="0"/>
              <a:t>lastName</a:t>
            </a:r>
            <a:r>
              <a:rPr lang="de-DE" dirty="0"/>
              <a:t>: </a:t>
            </a:r>
            <a:r>
              <a:rPr lang="de-DE" dirty="0" err="1"/>
              <a:t>this.lastName</a:t>
            </a:r>
            <a:endParaRPr lang="de-DE" dirty="0"/>
          </a:p>
          <a:p>
            <a:r>
              <a:rPr lang="de-DE" dirty="0"/>
              <a:t>        });</a:t>
            </a:r>
          </a:p>
          <a:p>
            <a:r>
              <a:rPr lang="de-DE" dirty="0"/>
              <a:t>    }</a:t>
            </a:r>
          </a:p>
          <a:p>
            <a:r>
              <a:rPr lang="de-DE" dirty="0"/>
              <a:t>}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Proxy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858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6289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69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auch bekannt als </a:t>
            </a:r>
            <a:r>
              <a:rPr lang="de-DE" dirty="0" err="1" smtClean="0"/>
              <a:t>Publish</a:t>
            </a:r>
            <a:r>
              <a:rPr lang="de-DE" dirty="0" smtClean="0"/>
              <a:t>/</a:t>
            </a:r>
            <a:r>
              <a:rPr lang="de-DE" dirty="0" err="1" smtClean="0"/>
              <a:t>Subscribe</a:t>
            </a:r>
            <a:endParaRPr lang="de-DE" dirty="0" smtClean="0"/>
          </a:p>
          <a:p>
            <a:r>
              <a:rPr lang="de-DE" dirty="0" smtClean="0"/>
              <a:t>wird im Browser verwendet (</a:t>
            </a:r>
            <a:r>
              <a:rPr lang="de-DE" dirty="0" err="1" smtClean="0"/>
              <a:t>onclick</a:t>
            </a:r>
            <a:r>
              <a:rPr lang="de-DE" dirty="0" smtClean="0"/>
              <a:t>)</a:t>
            </a:r>
          </a:p>
          <a:p>
            <a:r>
              <a:rPr lang="de-DE" dirty="0" smtClean="0"/>
              <a:t>Publisher informieren Subscriber über Ereignisse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Observer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4321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document.addEventListener</a:t>
            </a:r>
            <a:r>
              <a:rPr lang="de-DE" dirty="0"/>
              <a:t>("</a:t>
            </a:r>
            <a:r>
              <a:rPr lang="de-DE" dirty="0" err="1"/>
              <a:t>keypress</a:t>
            </a:r>
            <a:r>
              <a:rPr lang="de-DE" dirty="0"/>
              <a:t>", </a:t>
            </a:r>
            <a:r>
              <a:rPr lang="de-DE" dirty="0" err="1"/>
              <a:t>function</a:t>
            </a:r>
            <a:r>
              <a:rPr lang="de-DE" dirty="0"/>
              <a:t>(</a:t>
            </a:r>
            <a:r>
              <a:rPr lang="de-DE" dirty="0" err="1"/>
              <a:t>event</a:t>
            </a:r>
            <a:r>
              <a:rPr lang="de-DE" dirty="0"/>
              <a:t>, </a:t>
            </a:r>
            <a:r>
              <a:rPr lang="de-DE" dirty="0" err="1"/>
              <a:t>element</a:t>
            </a:r>
            <a:r>
              <a:rPr lang="de-DE" dirty="0" smtClean="0"/>
              <a:t>) { </a:t>
            </a:r>
            <a:endParaRPr lang="de-DE" dirty="0"/>
          </a:p>
          <a:p>
            <a:r>
              <a:rPr lang="de-DE" dirty="0" smtClean="0"/>
              <a:t>		</a:t>
            </a:r>
            <a:r>
              <a:rPr lang="de-DE" dirty="0" err="1" smtClean="0"/>
              <a:t>event</a:t>
            </a:r>
            <a:r>
              <a:rPr lang="de-DE" dirty="0" smtClean="0"/>
              <a:t> </a:t>
            </a:r>
            <a:r>
              <a:rPr lang="de-DE" dirty="0"/>
              <a:t>= </a:t>
            </a:r>
            <a:r>
              <a:rPr lang="de-DE" dirty="0" err="1"/>
              <a:t>event</a:t>
            </a:r>
            <a:r>
              <a:rPr lang="de-DE" dirty="0"/>
              <a:t> || </a:t>
            </a:r>
            <a:r>
              <a:rPr lang="de-DE" dirty="0" err="1"/>
              <a:t>window.event</a:t>
            </a:r>
            <a:r>
              <a:rPr lang="de-DE" dirty="0"/>
              <a:t>;</a:t>
            </a:r>
          </a:p>
          <a:p>
            <a:pPr lvl="1"/>
            <a:r>
              <a:rPr lang="de-DE" dirty="0"/>
              <a:t> </a:t>
            </a:r>
            <a:r>
              <a:rPr lang="de-DE" dirty="0" smtClean="0"/>
              <a:t> </a:t>
            </a:r>
            <a:r>
              <a:rPr lang="de-DE" dirty="0" err="1" smtClean="0"/>
              <a:t>var</a:t>
            </a:r>
            <a:r>
              <a:rPr lang="de-DE" dirty="0" smtClean="0"/>
              <a:t> </a:t>
            </a:r>
            <a:r>
              <a:rPr lang="de-DE" dirty="0" err="1"/>
              <a:t>character</a:t>
            </a:r>
            <a:r>
              <a:rPr lang="de-DE" dirty="0"/>
              <a:t> = </a:t>
            </a:r>
            <a:r>
              <a:rPr lang="de-DE" dirty="0" err="1"/>
              <a:t>event.keyCode</a:t>
            </a:r>
            <a:r>
              <a:rPr lang="de-DE" dirty="0"/>
              <a:t>;</a:t>
            </a:r>
          </a:p>
          <a:p>
            <a:r>
              <a:rPr lang="de-DE" dirty="0" smtClean="0"/>
              <a:t>		</a:t>
            </a:r>
            <a:r>
              <a:rPr lang="de-DE" dirty="0" err="1" smtClean="0"/>
              <a:t>console</a:t>
            </a:r>
            <a:r>
              <a:rPr lang="de-DE" dirty="0" smtClean="0"/>
              <a:t>..</a:t>
            </a:r>
            <a:r>
              <a:rPr lang="de-DE" dirty="0" err="1" smtClean="0"/>
              <a:t>og</a:t>
            </a:r>
            <a:r>
              <a:rPr lang="de-DE" dirty="0" smtClean="0"/>
              <a:t>(</a:t>
            </a:r>
            <a:r>
              <a:rPr lang="de-DE" dirty="0"/>
              <a:t>"Key " + </a:t>
            </a:r>
            <a:r>
              <a:rPr lang="de-DE" dirty="0" err="1"/>
              <a:t>String.fromCharCode</a:t>
            </a:r>
            <a:r>
              <a:rPr lang="de-DE" dirty="0"/>
              <a:t>(</a:t>
            </a:r>
            <a:r>
              <a:rPr lang="de-DE" dirty="0" err="1"/>
              <a:t>character</a:t>
            </a:r>
            <a:r>
              <a:rPr lang="de-DE" dirty="0"/>
              <a:t>) + " </a:t>
            </a:r>
            <a:r>
              <a:rPr lang="de-DE" dirty="0" err="1"/>
              <a:t>pressed</a:t>
            </a:r>
            <a:r>
              <a:rPr lang="de-DE" dirty="0"/>
              <a:t>“);</a:t>
            </a:r>
          </a:p>
          <a:p>
            <a:r>
              <a:rPr lang="de-DE" dirty="0" smtClean="0"/>
              <a:t>	}</a:t>
            </a:r>
            <a:r>
              <a:rPr lang="de-DE" dirty="0"/>
              <a:t>, true</a:t>
            </a:r>
          </a:p>
          <a:p>
            <a:r>
              <a:rPr lang="de-DE" dirty="0"/>
              <a:t>);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Observer im Browser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8544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a-DK" dirty="0"/>
              <a:t>// </a:t>
            </a:r>
            <a:r>
              <a:rPr lang="da-DK" dirty="0" smtClean="0"/>
              <a:t>http</a:t>
            </a:r>
            <a:r>
              <a:rPr lang="da-DK" dirty="0"/>
              <a:t>://www.html5rocks.com/en/</a:t>
            </a:r>
            <a:r>
              <a:rPr lang="da-DK" dirty="0" err="1"/>
              <a:t>tutorials</a:t>
            </a:r>
            <a:r>
              <a:rPr lang="da-DK" dirty="0"/>
              <a:t>/es7/</a:t>
            </a:r>
            <a:r>
              <a:rPr lang="da-DK" dirty="0" err="1"/>
              <a:t>observe</a:t>
            </a:r>
            <a:r>
              <a:rPr lang="da-DK" dirty="0"/>
              <a:t>/</a:t>
            </a:r>
            <a:endParaRPr lang="de-DE" dirty="0"/>
          </a:p>
          <a:p>
            <a:r>
              <a:rPr lang="de-DE" i="1" dirty="0" smtClean="0"/>
              <a:t>// </a:t>
            </a:r>
            <a:r>
              <a:rPr lang="de-DE" i="1" dirty="0" err="1" smtClean="0"/>
              <a:t>Let's</a:t>
            </a:r>
            <a:r>
              <a:rPr lang="de-DE" i="1" dirty="0" smtClean="0"/>
              <a:t> </a:t>
            </a:r>
            <a:r>
              <a:rPr lang="de-DE" i="1" dirty="0" err="1" smtClean="0"/>
              <a:t>say</a:t>
            </a:r>
            <a:r>
              <a:rPr lang="de-DE" i="1" dirty="0" smtClean="0"/>
              <a:t> </a:t>
            </a:r>
            <a:r>
              <a:rPr lang="de-DE" i="1" dirty="0" err="1" smtClean="0"/>
              <a:t>we</a:t>
            </a:r>
            <a:r>
              <a:rPr lang="de-DE" i="1" dirty="0" smtClean="0"/>
              <a:t> </a:t>
            </a:r>
            <a:r>
              <a:rPr lang="de-DE" i="1" dirty="0" err="1" smtClean="0"/>
              <a:t>have</a:t>
            </a:r>
            <a:r>
              <a:rPr lang="de-DE" i="1" dirty="0" smtClean="0"/>
              <a:t> a </a:t>
            </a:r>
            <a:r>
              <a:rPr lang="de-DE" i="1" dirty="0" err="1" smtClean="0"/>
              <a:t>model</a:t>
            </a:r>
            <a:r>
              <a:rPr lang="de-DE" i="1" dirty="0" smtClean="0"/>
              <a:t> </a:t>
            </a:r>
            <a:r>
              <a:rPr lang="de-DE" i="1" dirty="0" err="1" smtClean="0"/>
              <a:t>with</a:t>
            </a:r>
            <a:r>
              <a:rPr lang="de-DE" i="1" dirty="0" smtClean="0"/>
              <a:t> </a:t>
            </a:r>
            <a:r>
              <a:rPr lang="de-DE" i="1" dirty="0" err="1" smtClean="0"/>
              <a:t>data</a:t>
            </a:r>
            <a:endParaRPr lang="de-DE" dirty="0" smtClean="0"/>
          </a:p>
          <a:p>
            <a:r>
              <a:rPr lang="da-DK" dirty="0" smtClean="0"/>
              <a:t>var </a:t>
            </a:r>
            <a:r>
              <a:rPr lang="da-DK" dirty="0"/>
              <a:t>model = {};</a:t>
            </a:r>
          </a:p>
          <a:p>
            <a:r>
              <a:rPr lang="da-DK" i="1" dirty="0" smtClean="0"/>
              <a:t>// </a:t>
            </a:r>
            <a:r>
              <a:rPr lang="da-DK" i="1" dirty="0" err="1" smtClean="0"/>
              <a:t>Which</a:t>
            </a:r>
            <a:r>
              <a:rPr lang="da-DK" i="1" dirty="0" smtClean="0"/>
              <a:t> </a:t>
            </a:r>
            <a:r>
              <a:rPr lang="da-DK" i="1" dirty="0" err="1" smtClean="0"/>
              <a:t>we</a:t>
            </a:r>
            <a:r>
              <a:rPr lang="da-DK" i="1" dirty="0" smtClean="0"/>
              <a:t> </a:t>
            </a:r>
            <a:r>
              <a:rPr lang="da-DK" i="1" dirty="0" err="1" smtClean="0"/>
              <a:t>then</a:t>
            </a:r>
            <a:r>
              <a:rPr lang="da-DK" i="1" dirty="0" smtClean="0"/>
              <a:t> </a:t>
            </a:r>
            <a:r>
              <a:rPr lang="da-DK" i="1" dirty="0" err="1" smtClean="0"/>
              <a:t>observe</a:t>
            </a:r>
            <a:endParaRPr lang="da-DK" dirty="0" smtClean="0"/>
          </a:p>
          <a:p>
            <a:r>
              <a:rPr lang="da-DK" dirty="0" err="1" smtClean="0"/>
              <a:t>Object.observe</a:t>
            </a:r>
            <a:r>
              <a:rPr lang="da-DK" dirty="0"/>
              <a:t>(model, </a:t>
            </a:r>
            <a:r>
              <a:rPr lang="da-DK" dirty="0" err="1"/>
              <a:t>function</a:t>
            </a:r>
            <a:r>
              <a:rPr lang="da-DK" dirty="0"/>
              <a:t>(</a:t>
            </a:r>
            <a:r>
              <a:rPr lang="da-DK" dirty="0" err="1"/>
              <a:t>changes</a:t>
            </a:r>
            <a:r>
              <a:rPr lang="da-DK" dirty="0"/>
              <a:t>){</a:t>
            </a:r>
          </a:p>
          <a:p>
            <a:endParaRPr lang="da-DK" dirty="0"/>
          </a:p>
          <a:p>
            <a:r>
              <a:rPr lang="da-DK" dirty="0" smtClean="0"/>
              <a:t>    </a:t>
            </a:r>
            <a:r>
              <a:rPr lang="da-DK" i="1" dirty="0" smtClean="0"/>
              <a:t>// This </a:t>
            </a:r>
            <a:r>
              <a:rPr lang="da-DK" i="1" dirty="0" err="1" smtClean="0"/>
              <a:t>asynchronous</a:t>
            </a:r>
            <a:r>
              <a:rPr lang="da-DK" i="1" dirty="0" smtClean="0"/>
              <a:t> </a:t>
            </a:r>
            <a:r>
              <a:rPr lang="da-DK" i="1" dirty="0" err="1" smtClean="0"/>
              <a:t>callback</a:t>
            </a:r>
            <a:r>
              <a:rPr lang="da-DK" i="1" dirty="0" smtClean="0"/>
              <a:t> runs and </a:t>
            </a:r>
            <a:r>
              <a:rPr lang="da-DK" i="1" dirty="0" err="1" smtClean="0"/>
              <a:t>aggregates</a:t>
            </a:r>
            <a:r>
              <a:rPr lang="da-DK" i="1" dirty="0" smtClean="0"/>
              <a:t> </a:t>
            </a:r>
            <a:r>
              <a:rPr lang="da-DK" i="1" dirty="0" err="1" smtClean="0"/>
              <a:t>changes</a:t>
            </a:r>
            <a:endParaRPr lang="da-DK" dirty="0" smtClean="0"/>
          </a:p>
          <a:p>
            <a:r>
              <a:rPr lang="da-DK" dirty="0" smtClean="0"/>
              <a:t>    </a:t>
            </a:r>
            <a:r>
              <a:rPr lang="da-DK" dirty="0" err="1" smtClean="0"/>
              <a:t>changes.forEach</a:t>
            </a:r>
            <a:r>
              <a:rPr lang="da-DK" dirty="0" smtClean="0"/>
              <a:t>(</a:t>
            </a:r>
            <a:r>
              <a:rPr lang="da-DK" dirty="0" err="1" smtClean="0"/>
              <a:t>function</a:t>
            </a:r>
            <a:r>
              <a:rPr lang="da-DK" dirty="0" smtClean="0"/>
              <a:t>(</a:t>
            </a:r>
            <a:r>
              <a:rPr lang="da-DK" dirty="0" err="1" smtClean="0"/>
              <a:t>change</a:t>
            </a:r>
            <a:r>
              <a:rPr lang="da-DK" dirty="0" smtClean="0"/>
              <a:t>) {</a:t>
            </a:r>
          </a:p>
          <a:p>
            <a:endParaRPr lang="da-DK" dirty="0"/>
          </a:p>
          <a:p>
            <a:r>
              <a:rPr lang="da-DK" dirty="0"/>
              <a:t>        </a:t>
            </a:r>
            <a:r>
              <a:rPr lang="da-DK" i="1" dirty="0"/>
              <a:t>// </a:t>
            </a:r>
            <a:r>
              <a:rPr lang="da-DK" i="1" dirty="0" err="1"/>
              <a:t>Letting</a:t>
            </a:r>
            <a:r>
              <a:rPr lang="da-DK" i="1" dirty="0"/>
              <a:t> </a:t>
            </a:r>
            <a:r>
              <a:rPr lang="da-DK" i="1" dirty="0" err="1"/>
              <a:t>us</a:t>
            </a:r>
            <a:r>
              <a:rPr lang="da-DK" i="1" dirty="0"/>
              <a:t> </a:t>
            </a:r>
            <a:r>
              <a:rPr lang="da-DK" i="1" dirty="0" err="1"/>
              <a:t>know</a:t>
            </a:r>
            <a:r>
              <a:rPr lang="da-DK" i="1" dirty="0"/>
              <a:t> </a:t>
            </a:r>
            <a:r>
              <a:rPr lang="da-DK" i="1" dirty="0" err="1"/>
              <a:t>what</a:t>
            </a:r>
            <a:r>
              <a:rPr lang="da-DK" i="1" dirty="0"/>
              <a:t> changed</a:t>
            </a:r>
            <a:endParaRPr lang="da-DK" dirty="0"/>
          </a:p>
          <a:p>
            <a:r>
              <a:rPr lang="da-DK" dirty="0"/>
              <a:t>        </a:t>
            </a:r>
            <a:r>
              <a:rPr lang="da-DK" dirty="0" err="1"/>
              <a:t>console.log</a:t>
            </a:r>
            <a:r>
              <a:rPr lang="da-DK" dirty="0"/>
              <a:t>(</a:t>
            </a:r>
            <a:r>
              <a:rPr lang="da-DK" dirty="0" err="1"/>
              <a:t>change.type</a:t>
            </a:r>
            <a:r>
              <a:rPr lang="da-DK" dirty="0"/>
              <a:t>, </a:t>
            </a:r>
            <a:r>
              <a:rPr lang="da-DK" dirty="0" err="1"/>
              <a:t>change.name</a:t>
            </a:r>
            <a:r>
              <a:rPr lang="da-DK" dirty="0"/>
              <a:t>, </a:t>
            </a:r>
            <a:r>
              <a:rPr lang="da-DK" dirty="0" err="1"/>
              <a:t>change.oldValue</a:t>
            </a:r>
            <a:r>
              <a:rPr lang="da-DK" dirty="0"/>
              <a:t>)</a:t>
            </a:r>
            <a:r>
              <a:rPr lang="da-DK" dirty="0" smtClean="0"/>
              <a:t>;  //</a:t>
            </a:r>
            <a:r>
              <a:rPr lang="da-DK" dirty="0" err="1" smtClean="0"/>
              <a:t>update</a:t>
            </a:r>
            <a:r>
              <a:rPr lang="da-DK" dirty="0" smtClean="0"/>
              <a:t> </a:t>
            </a:r>
            <a:r>
              <a:rPr lang="da-DK" dirty="0" err="1" smtClean="0"/>
              <a:t>property</a:t>
            </a:r>
            <a:r>
              <a:rPr lang="da-DK" dirty="0" smtClean="0"/>
              <a:t> </a:t>
            </a:r>
            <a:r>
              <a:rPr lang="da-DK" dirty="0" err="1" smtClean="0"/>
              <a:t>newvalue</a:t>
            </a:r>
            <a:endParaRPr lang="da-DK" dirty="0"/>
          </a:p>
          <a:p>
            <a:r>
              <a:rPr lang="da-DK" dirty="0"/>
              <a:t>    });</a:t>
            </a:r>
          </a:p>
          <a:p>
            <a:endParaRPr lang="da-DK" dirty="0"/>
          </a:p>
          <a:p>
            <a:r>
              <a:rPr lang="da-DK" dirty="0"/>
              <a:t>})</a:t>
            </a:r>
            <a:r>
              <a:rPr lang="da-DK" dirty="0" smtClean="0"/>
              <a:t>;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Observer in </a:t>
            </a:r>
            <a:r>
              <a:rPr lang="de-DE" strike="sngStrike" dirty="0" smtClean="0"/>
              <a:t>ES6</a:t>
            </a:r>
            <a:r>
              <a:rPr lang="de-DE" dirty="0" smtClean="0"/>
              <a:t> ES7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5910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ein Template definiert Methoden</a:t>
            </a:r>
          </a:p>
          <a:p>
            <a:r>
              <a:rPr lang="de-DE" dirty="0"/>
              <a:t>stellt das Gerüst für konkrete Implementierungen </a:t>
            </a:r>
            <a:r>
              <a:rPr lang="de-DE" dirty="0" smtClean="0"/>
              <a:t>bereit</a:t>
            </a:r>
          </a:p>
          <a:p>
            <a:r>
              <a:rPr lang="de-DE" dirty="0" smtClean="0"/>
              <a:t>abgeleitete Objekte überschreiben einzelne Methoden</a:t>
            </a:r>
          </a:p>
          <a:p>
            <a:r>
              <a:rPr lang="de-DE" dirty="0"/>
              <a:t>Inversion-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Control</a:t>
            </a:r>
            <a:endParaRPr lang="de-DE" dirty="0" smtClean="0"/>
          </a:p>
          <a:p>
            <a:r>
              <a:rPr lang="de-DE" dirty="0"/>
              <a:t>Entwurf von Darstellungskomponenten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Template </a:t>
            </a:r>
            <a:r>
              <a:rPr lang="de-DE" dirty="0" err="1" smtClean="0"/>
              <a:t>Method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1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var</a:t>
            </a:r>
            <a:r>
              <a:rPr lang="en-US" dirty="0"/>
              <a:t> Ad = function () {</a:t>
            </a:r>
          </a:p>
          <a:p>
            <a:r>
              <a:rPr lang="en-US" dirty="0"/>
              <a:t>    </a:t>
            </a:r>
            <a:r>
              <a:rPr lang="en-US" dirty="0" err="1"/>
              <a:t>this.execute</a:t>
            </a:r>
            <a:r>
              <a:rPr lang="en-US" dirty="0"/>
              <a:t> = function () {</a:t>
            </a:r>
          </a:p>
          <a:p>
            <a:r>
              <a:rPr lang="en-US" dirty="0"/>
              <a:t>        // do some heavy stuff</a:t>
            </a:r>
          </a:p>
          <a:p>
            <a:r>
              <a:rPr lang="en-US" dirty="0"/>
              <a:t>        </a:t>
            </a:r>
            <a:r>
              <a:rPr lang="en-US" dirty="0" err="1" smtClean="0"/>
              <a:t>doAbrechnung</a:t>
            </a:r>
            <a:r>
              <a:rPr lang="en-US" dirty="0" smtClean="0"/>
              <a:t>();</a:t>
            </a:r>
            <a:endParaRPr lang="en-US" dirty="0"/>
          </a:p>
          <a:p>
            <a:r>
              <a:rPr lang="en-US" dirty="0"/>
              <a:t>        // and display the add</a:t>
            </a:r>
          </a:p>
          <a:p>
            <a:r>
              <a:rPr lang="en-US" dirty="0"/>
              <a:t>        </a:t>
            </a:r>
            <a:r>
              <a:rPr lang="en-US" dirty="0" err="1"/>
              <a:t>this.display</a:t>
            </a:r>
            <a:r>
              <a:rPr lang="en-US" dirty="0"/>
              <a:t>();</a:t>
            </a:r>
          </a:p>
          <a:p>
            <a:r>
              <a:rPr lang="en-US" dirty="0"/>
              <a:t>    },</a:t>
            </a:r>
          </a:p>
          <a:p>
            <a:r>
              <a:rPr lang="en-US" dirty="0"/>
              <a:t>    </a:t>
            </a:r>
            <a:r>
              <a:rPr lang="en-US" dirty="0" err="1"/>
              <a:t>this.display</a:t>
            </a:r>
            <a:r>
              <a:rPr lang="en-US" dirty="0"/>
              <a:t> = function () {</a:t>
            </a:r>
          </a:p>
          <a:p>
            <a:r>
              <a:rPr lang="en-US" dirty="0"/>
              <a:t>        throw "Not implemented yet!";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}; 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Template </a:t>
            </a:r>
            <a:r>
              <a:rPr lang="de-DE" dirty="0" err="1" smtClean="0"/>
              <a:t>Method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521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FlashAd</a:t>
            </a:r>
            <a:r>
              <a:rPr lang="en-US" dirty="0"/>
              <a:t> = function () {};</a:t>
            </a:r>
          </a:p>
          <a:p>
            <a:r>
              <a:rPr lang="en-US" dirty="0" err="1"/>
              <a:t>FlashAd.prototype</a:t>
            </a:r>
            <a:r>
              <a:rPr lang="en-US" dirty="0"/>
              <a:t> = new Ad();</a:t>
            </a:r>
          </a:p>
          <a:p>
            <a:r>
              <a:rPr lang="en-US" dirty="0" err="1"/>
              <a:t>FlashAd.prototype.display</a:t>
            </a:r>
            <a:r>
              <a:rPr lang="en-US" dirty="0"/>
              <a:t> = function () {</a:t>
            </a:r>
          </a:p>
          <a:p>
            <a:r>
              <a:rPr lang="en-US" dirty="0"/>
              <a:t>    </a:t>
            </a:r>
            <a:r>
              <a:rPr lang="en-US" dirty="0" err="1" smtClean="0"/>
              <a:t>console.log</a:t>
            </a:r>
            <a:r>
              <a:rPr lang="en-US" dirty="0" smtClean="0"/>
              <a:t>(</a:t>
            </a:r>
            <a:r>
              <a:rPr lang="en-US" dirty="0"/>
              <a:t>"Displays a Flash Ad");</a:t>
            </a:r>
          </a:p>
          <a:p>
            <a:r>
              <a:rPr lang="en-US" dirty="0"/>
              <a:t>};</a:t>
            </a:r>
          </a:p>
          <a:p>
            <a:endParaRPr lang="en-US" dirty="0"/>
          </a:p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BannerAd</a:t>
            </a:r>
            <a:r>
              <a:rPr lang="en-US" dirty="0"/>
              <a:t> = function () {};</a:t>
            </a:r>
          </a:p>
          <a:p>
            <a:r>
              <a:rPr lang="en-US" dirty="0" err="1"/>
              <a:t>BannerAd.prototype</a:t>
            </a:r>
            <a:r>
              <a:rPr lang="en-US" dirty="0"/>
              <a:t> = new Ad();</a:t>
            </a:r>
          </a:p>
          <a:p>
            <a:r>
              <a:rPr lang="en-US" dirty="0" err="1"/>
              <a:t>BannerAd.prototype.display</a:t>
            </a:r>
            <a:r>
              <a:rPr lang="en-US" dirty="0"/>
              <a:t> = function() {</a:t>
            </a:r>
          </a:p>
          <a:p>
            <a:r>
              <a:rPr lang="en-US" dirty="0"/>
              <a:t>  </a:t>
            </a:r>
            <a:r>
              <a:rPr lang="en-US" dirty="0" err="1"/>
              <a:t>console.log</a:t>
            </a:r>
            <a:r>
              <a:rPr lang="en-US" dirty="0"/>
              <a:t> ("Displays a Banner Ad");  </a:t>
            </a:r>
          </a:p>
          <a:p>
            <a:r>
              <a:rPr lang="en-US" dirty="0"/>
              <a:t>};</a:t>
            </a:r>
          </a:p>
          <a:p>
            <a:endParaRPr lang="en-US" dirty="0"/>
          </a:p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 smtClean="0"/>
              <a:t>annoyingAd</a:t>
            </a:r>
            <a:r>
              <a:rPr lang="en-US" dirty="0" smtClean="0"/>
              <a:t> </a:t>
            </a:r>
            <a:r>
              <a:rPr lang="en-US" dirty="0"/>
              <a:t>= new </a:t>
            </a:r>
            <a:r>
              <a:rPr lang="en-US" dirty="0" err="1"/>
              <a:t>BannerAd</a:t>
            </a:r>
            <a:r>
              <a:rPr lang="en-US" dirty="0"/>
              <a:t>();</a:t>
            </a:r>
          </a:p>
          <a:p>
            <a:r>
              <a:rPr lang="en-US" dirty="0" err="1" smtClean="0"/>
              <a:t>annoyingAd.execute</a:t>
            </a:r>
            <a:r>
              <a:rPr lang="en-US" dirty="0" smtClean="0"/>
              <a:t>(</a:t>
            </a:r>
            <a:r>
              <a:rPr lang="en-US" dirty="0"/>
              <a:t>); // Displays a Banner Ad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Template </a:t>
            </a:r>
            <a:r>
              <a:rPr lang="de-DE" dirty="0" err="1" smtClean="0"/>
              <a:t>Method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35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JS Core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3" name="Bild 2" descr="2012-04-26 22.26.11.jp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-52833"/>
            <a:ext cx="9252520" cy="6910833"/>
          </a:xfrm>
          <a:prstGeom prst="rect">
            <a:avLst/>
          </a:prstGeom>
        </p:spPr>
      </p:pic>
      <p:sp>
        <p:nvSpPr>
          <p:cNvPr id="7" name="Titel 3"/>
          <p:cNvSpPr txBox="1">
            <a:spLocks/>
          </p:cNvSpPr>
          <p:nvPr/>
        </p:nvSpPr>
        <p:spPr>
          <a:xfrm>
            <a:off x="683568" y="44624"/>
            <a:ext cx="8572560" cy="5625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de-DE" dirty="0" smtClean="0">
                <a:solidFill>
                  <a:schemeClr val="bg1"/>
                </a:solidFill>
              </a:rPr>
              <a:t>3: Module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935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629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-891480"/>
            <a:ext cx="9324528" cy="932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882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>
                <a:latin typeface="Consolas"/>
                <a:cs typeface="Consolas"/>
              </a:rPr>
              <a:t>Code + </a:t>
            </a:r>
            <a:r>
              <a:rPr lang="de-DE" dirty="0" err="1" smtClean="0">
                <a:latin typeface="Consolas"/>
                <a:cs typeface="Consolas"/>
              </a:rPr>
              <a:t>Scope</a:t>
            </a:r>
            <a:r>
              <a:rPr lang="de-DE" dirty="0" smtClean="0">
                <a:latin typeface="Consolas"/>
                <a:cs typeface="Consolas"/>
              </a:rPr>
              <a:t> = </a:t>
            </a:r>
            <a:r>
              <a:rPr lang="de-DE" dirty="0" err="1" smtClean="0">
                <a:latin typeface="Consolas"/>
                <a:cs typeface="Consolas"/>
              </a:rPr>
              <a:t>Closure</a:t>
            </a:r>
            <a:endParaRPr lang="de-DE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de-DE" dirty="0" smtClean="0"/>
              <a:t>Eine </a:t>
            </a:r>
            <a:r>
              <a:rPr lang="de-DE" dirty="0"/>
              <a:t>Funktion wird stets in einem Funktionsgeltungsbereich ausgeführt. </a:t>
            </a:r>
          </a:p>
          <a:p>
            <a:pPr marL="0" indent="0">
              <a:buNone/>
            </a:pPr>
            <a:r>
              <a:rPr lang="de-DE" dirty="0"/>
              <a:t>Der Funktionsgeltungsbereich gilt auch, wenn in einer Funktion eine weitere, innere Funktion definiert wird. </a:t>
            </a: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Diese </a:t>
            </a:r>
            <a:r>
              <a:rPr lang="de-DE" dirty="0"/>
              <a:t>Funktion hat dann Zugriff auf die Variablen der äußeren Funktion. Ausnahmen sind hier </a:t>
            </a:r>
            <a:r>
              <a:rPr lang="de-DE" dirty="0" err="1">
                <a:latin typeface="Consolas"/>
                <a:cs typeface="Consolas"/>
              </a:rPr>
              <a:t>this</a:t>
            </a:r>
            <a:r>
              <a:rPr lang="de-DE" dirty="0"/>
              <a:t> und der Bonusparameter </a:t>
            </a:r>
            <a:r>
              <a:rPr lang="de-DE" dirty="0" err="1">
                <a:latin typeface="Consolas"/>
                <a:cs typeface="Consolas"/>
              </a:rPr>
              <a:t>arguments</a:t>
            </a:r>
            <a:r>
              <a:rPr lang="de-DE" dirty="0"/>
              <a:t>, da diese Parameter von jeder Funktion selbst überschrieben </a:t>
            </a:r>
            <a:r>
              <a:rPr lang="de-DE" dirty="0" smtClean="0"/>
              <a:t>werden.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Closures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6872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 smtClean="0"/>
              <a:t>outerFunction</a:t>
            </a:r>
            <a:r>
              <a:rPr lang="de-DE" dirty="0"/>
              <a:t>() {</a:t>
            </a:r>
          </a:p>
          <a:p>
            <a:r>
              <a:rPr lang="de-DE" dirty="0"/>
              <a:t>	</a:t>
            </a:r>
            <a:r>
              <a:rPr lang="de-DE" dirty="0" err="1"/>
              <a:t>var</a:t>
            </a:r>
            <a:r>
              <a:rPr lang="de-DE" dirty="0"/>
              <a:t> x = "</a:t>
            </a:r>
            <a:r>
              <a:rPr lang="de-DE" dirty="0" err="1"/>
              <a:t>Hello</a:t>
            </a:r>
            <a:r>
              <a:rPr lang="de-DE" dirty="0"/>
              <a:t>";</a:t>
            </a:r>
          </a:p>
          <a:p>
            <a:r>
              <a:rPr lang="de-DE" dirty="0"/>
              <a:t>	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innerFunction</a:t>
            </a:r>
            <a:r>
              <a:rPr lang="de-DE" dirty="0"/>
              <a:t>() {</a:t>
            </a:r>
          </a:p>
          <a:p>
            <a:r>
              <a:rPr lang="de-DE" dirty="0"/>
              <a:t>		</a:t>
            </a:r>
            <a:r>
              <a:rPr lang="de-DE" dirty="0" err="1"/>
              <a:t>return</a:t>
            </a:r>
            <a:r>
              <a:rPr lang="de-DE" dirty="0"/>
              <a:t> x;</a:t>
            </a:r>
          </a:p>
          <a:p>
            <a:r>
              <a:rPr lang="de-DE" dirty="0"/>
              <a:t>	}</a:t>
            </a:r>
          </a:p>
          <a:p>
            <a:r>
              <a:rPr lang="de-DE" dirty="0"/>
              <a:t>	</a:t>
            </a:r>
            <a:r>
              <a:rPr lang="de-DE" dirty="0" err="1"/>
              <a:t>return</a:t>
            </a:r>
            <a:r>
              <a:rPr lang="de-DE" dirty="0"/>
              <a:t> </a:t>
            </a:r>
            <a:r>
              <a:rPr lang="de-DE" dirty="0" err="1"/>
              <a:t>innerFunction</a:t>
            </a:r>
            <a:r>
              <a:rPr lang="de-DE" dirty="0"/>
              <a:t>();</a:t>
            </a:r>
          </a:p>
          <a:p>
            <a:r>
              <a:rPr lang="de-DE" dirty="0"/>
              <a:t>}</a:t>
            </a:r>
          </a:p>
          <a:p>
            <a:endParaRPr lang="de-DE" dirty="0"/>
          </a:p>
          <a:p>
            <a:r>
              <a:rPr lang="de-DE" dirty="0" err="1" smtClean="0"/>
              <a:t>outerFunction</a:t>
            </a:r>
            <a:r>
              <a:rPr lang="de-DE" dirty="0"/>
              <a:t>(</a:t>
            </a:r>
            <a:r>
              <a:rPr lang="de-DE" dirty="0" smtClean="0"/>
              <a:t>); </a:t>
            </a:r>
            <a:r>
              <a:rPr lang="de-DE" dirty="0"/>
              <a:t>// </a:t>
            </a:r>
            <a:r>
              <a:rPr lang="de-DE" dirty="0" err="1"/>
              <a:t>Hello</a:t>
            </a:r>
            <a:endParaRPr lang="de-DE" dirty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Closures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2927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/>
              <a:t>In ES6 wird – für Java-Entwickler – alles ganz einfach werden. 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sz="1200" dirty="0" smtClean="0"/>
              <a:t>(Im Moment ist man froh, wenn man </a:t>
            </a:r>
            <a:r>
              <a:rPr lang="de-DE" sz="1200" dirty="0"/>
              <a:t>ES5 verwenden </a:t>
            </a:r>
            <a:r>
              <a:rPr lang="de-DE" sz="1200" dirty="0" smtClean="0"/>
              <a:t>darf (IE9+) </a:t>
            </a:r>
            <a:r>
              <a:rPr lang="de-DE" sz="1200" dirty="0"/>
              <a:t>-&gt; http://</a:t>
            </a:r>
            <a:r>
              <a:rPr lang="de-DE" sz="1200" dirty="0" err="1"/>
              <a:t>kangax.github.io</a:t>
            </a:r>
            <a:r>
              <a:rPr lang="de-DE" sz="1200" dirty="0"/>
              <a:t>/</a:t>
            </a:r>
            <a:r>
              <a:rPr lang="de-DE" sz="1200" dirty="0" err="1"/>
              <a:t>compat-table</a:t>
            </a:r>
            <a:r>
              <a:rPr lang="de-DE" sz="1200" dirty="0"/>
              <a:t>/es5</a:t>
            </a:r>
            <a:r>
              <a:rPr lang="de-DE" sz="1200" dirty="0" smtClean="0"/>
              <a:t>/)</a:t>
            </a:r>
            <a:endParaRPr lang="de-DE" sz="1200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Ausblick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6372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Scope</a:t>
            </a:r>
            <a:r>
              <a:rPr lang="de-DE" dirty="0" smtClean="0"/>
              <a:t> Chain</a:t>
            </a:r>
            <a:endParaRPr lang="de-DE" dirty="0"/>
          </a:p>
        </p:txBody>
      </p:sp>
      <p:pic>
        <p:nvPicPr>
          <p:cNvPr id="6" name="Bild 5" descr="4-1-scope_cha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982663"/>
            <a:ext cx="7046506" cy="562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10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Globaler </a:t>
            </a:r>
            <a:r>
              <a:rPr lang="de-DE" dirty="0" smtClean="0"/>
              <a:t>Namensraum </a:t>
            </a:r>
            <a:r>
              <a:rPr lang="de-DE" dirty="0"/>
              <a:t>bei </a:t>
            </a:r>
            <a:r>
              <a:rPr lang="de-DE" dirty="0" smtClean="0"/>
              <a:t>Funktionsaufruf</a:t>
            </a:r>
          </a:p>
          <a:p>
            <a:r>
              <a:rPr lang="de-DE" dirty="0"/>
              <a:t>Definierbarer </a:t>
            </a:r>
            <a:r>
              <a:rPr lang="de-DE" dirty="0" smtClean="0"/>
              <a:t>Namensraum </a:t>
            </a:r>
            <a:r>
              <a:rPr lang="de-DE" dirty="0"/>
              <a:t>durch </a:t>
            </a:r>
            <a:r>
              <a:rPr lang="de-DE" dirty="0" err="1"/>
              <a:t>call</a:t>
            </a:r>
            <a:r>
              <a:rPr lang="de-DE" dirty="0"/>
              <a:t> und </a:t>
            </a:r>
            <a:r>
              <a:rPr lang="de-DE" dirty="0" err="1"/>
              <a:t>apply</a:t>
            </a:r>
            <a:endParaRPr lang="de-DE" dirty="0"/>
          </a:p>
          <a:p>
            <a:r>
              <a:rPr lang="de-DE" dirty="0" smtClean="0"/>
              <a:t>Objekt</a:t>
            </a:r>
            <a:r>
              <a:rPr lang="de-DE" dirty="0"/>
              <a:t>-Namensraum bei </a:t>
            </a:r>
            <a:r>
              <a:rPr lang="de-DE" dirty="0" smtClean="0"/>
              <a:t>Methodenaufruf</a:t>
            </a:r>
          </a:p>
          <a:p>
            <a:r>
              <a:rPr lang="de-DE" dirty="0" smtClean="0"/>
              <a:t>Globaler Namensraum bei Funktionsaufruf auch von Funktionen in einem Objekt</a:t>
            </a:r>
          </a:p>
          <a:p>
            <a:endParaRPr lang="de-DE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this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3389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Module werden in JavaScript klassisch über </a:t>
            </a:r>
            <a:r>
              <a:rPr lang="de-DE" dirty="0" err="1" smtClean="0"/>
              <a:t>Closures</a:t>
            </a:r>
            <a:r>
              <a:rPr lang="de-DE" dirty="0" smtClean="0"/>
              <a:t> realisiert.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Module (klassisch)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275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(function () {</a:t>
            </a:r>
          </a:p>
          <a:p>
            <a:r>
              <a:rPr lang="en-US" dirty="0"/>
              <a:t>	// ... all </a:t>
            </a:r>
            <a:r>
              <a:rPr lang="en-US" dirty="0" err="1"/>
              <a:t>vars</a:t>
            </a:r>
            <a:r>
              <a:rPr lang="en-US" dirty="0"/>
              <a:t> and functions are in this scope </a:t>
            </a:r>
            <a:r>
              <a:rPr lang="en-US" dirty="0" smtClean="0"/>
              <a:t>only</a:t>
            </a:r>
          </a:p>
          <a:p>
            <a:r>
              <a:rPr lang="en-US" dirty="0"/>
              <a:t>	</a:t>
            </a:r>
            <a:r>
              <a:rPr lang="en-US" dirty="0" err="1" smtClean="0"/>
              <a:t>var</a:t>
            </a:r>
            <a:r>
              <a:rPr lang="en-US" dirty="0" smtClean="0"/>
              <a:t> x, y;</a:t>
            </a:r>
            <a:endParaRPr lang="en-US" dirty="0"/>
          </a:p>
          <a:p>
            <a:r>
              <a:rPr lang="en-US" dirty="0" smtClean="0"/>
              <a:t>})();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Module – Immediate </a:t>
            </a:r>
            <a:r>
              <a:rPr lang="de-DE" dirty="0" err="1" smtClean="0"/>
              <a:t>Functions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Closures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905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smtClean="0"/>
              <a:t>module = </a:t>
            </a:r>
            <a:r>
              <a:rPr lang="en-US" dirty="0"/>
              <a:t>(function () {</a:t>
            </a:r>
          </a:p>
          <a:p>
            <a:r>
              <a:rPr lang="en-US" dirty="0"/>
              <a:t>	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 smtClean="0"/>
              <a:t>myModule</a:t>
            </a:r>
            <a:r>
              <a:rPr lang="en-US" dirty="0" smtClean="0"/>
              <a:t> </a:t>
            </a:r>
            <a:r>
              <a:rPr lang="en-US" dirty="0"/>
              <a:t>= {</a:t>
            </a:r>
            <a:r>
              <a:rPr lang="en-US" dirty="0" smtClean="0"/>
              <a:t>};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privateVariable</a:t>
            </a:r>
            <a:r>
              <a:rPr lang="en-US" dirty="0" smtClean="0"/>
              <a:t> </a:t>
            </a:r>
            <a:r>
              <a:rPr lang="en-US" dirty="0"/>
              <a:t>= 1;</a:t>
            </a:r>
          </a:p>
          <a:p>
            <a:r>
              <a:rPr lang="en-US" dirty="0"/>
              <a:t>	function </a:t>
            </a:r>
            <a:r>
              <a:rPr lang="en-US" dirty="0" err="1"/>
              <a:t>privateMethod</a:t>
            </a:r>
            <a:r>
              <a:rPr lang="en-US" dirty="0"/>
              <a:t>() {</a:t>
            </a:r>
          </a:p>
          <a:p>
            <a:r>
              <a:rPr lang="en-US" dirty="0"/>
              <a:t>		// ...</a:t>
            </a:r>
          </a:p>
          <a:p>
            <a:r>
              <a:rPr lang="en-US" dirty="0"/>
              <a:t>	}</a:t>
            </a:r>
          </a:p>
          <a:p>
            <a:r>
              <a:rPr lang="en-US" dirty="0"/>
              <a:t>	</a:t>
            </a:r>
            <a:r>
              <a:rPr lang="en-US" dirty="0" err="1" smtClean="0"/>
              <a:t>myModule.getVar</a:t>
            </a:r>
            <a:r>
              <a:rPr lang="en-US" dirty="0" smtClean="0"/>
              <a:t> = </a:t>
            </a:r>
            <a:r>
              <a:rPr lang="en-US" dirty="0"/>
              <a:t>function () {</a:t>
            </a:r>
          </a:p>
          <a:p>
            <a:r>
              <a:rPr lang="en-US" dirty="0"/>
              <a:t>		</a:t>
            </a:r>
            <a:r>
              <a:rPr lang="en-US" dirty="0" smtClean="0"/>
              <a:t>return </a:t>
            </a:r>
            <a:r>
              <a:rPr lang="en-US" dirty="0" err="1" smtClean="0"/>
              <a:t>privateVariable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	};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dirty="0" smtClean="0"/>
              <a:t> // export</a:t>
            </a:r>
            <a:br>
              <a:rPr lang="en-US" dirty="0" smtClean="0"/>
            </a:br>
            <a:r>
              <a:rPr lang="en-US" dirty="0" smtClean="0"/>
              <a:t>  return </a:t>
            </a:r>
            <a:r>
              <a:rPr lang="en-US" dirty="0" err="1" smtClean="0"/>
              <a:t>myModule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 smtClean="0"/>
              <a:t>})();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Module – Export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437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(function ($, </a:t>
            </a:r>
            <a:r>
              <a:rPr lang="en-US" dirty="0" err="1" smtClean="0"/>
              <a:t>addressService</a:t>
            </a:r>
            <a:r>
              <a:rPr lang="en-US" dirty="0" smtClean="0"/>
              <a:t>) </a:t>
            </a:r>
            <a:r>
              <a:rPr lang="en-US" dirty="0"/>
              <a:t>{</a:t>
            </a:r>
          </a:p>
          <a:p>
            <a:r>
              <a:rPr lang="en-US" dirty="0"/>
              <a:t>	// now have access to </a:t>
            </a:r>
            <a:r>
              <a:rPr lang="en-US" dirty="0" err="1" smtClean="0"/>
              <a:t>jQuery</a:t>
            </a:r>
            <a:r>
              <a:rPr lang="en-US" dirty="0" smtClean="0"/>
              <a:t> </a:t>
            </a:r>
            <a:r>
              <a:rPr lang="en-US" dirty="0"/>
              <a:t>(as $) and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// </a:t>
            </a:r>
            <a:r>
              <a:rPr lang="en-US" dirty="0" err="1" smtClean="0"/>
              <a:t>myModule</a:t>
            </a:r>
            <a:r>
              <a:rPr lang="en-US" dirty="0" smtClean="0"/>
              <a:t> as </a:t>
            </a:r>
            <a:r>
              <a:rPr lang="en-US" dirty="0" err="1" smtClean="0"/>
              <a:t>addressService</a:t>
            </a:r>
            <a:r>
              <a:rPr lang="en-US" dirty="0" smtClean="0"/>
              <a:t> in </a:t>
            </a:r>
            <a:r>
              <a:rPr lang="en-US" dirty="0"/>
              <a:t>this code</a:t>
            </a:r>
          </a:p>
          <a:p>
            <a:r>
              <a:rPr lang="en-US" dirty="0"/>
              <a:t>}(</a:t>
            </a:r>
            <a:r>
              <a:rPr lang="en-US" dirty="0" err="1"/>
              <a:t>jQuery</a:t>
            </a:r>
            <a:r>
              <a:rPr lang="en-US" dirty="0"/>
              <a:t>, </a:t>
            </a:r>
            <a:r>
              <a:rPr lang="en-US" dirty="0" err="1" smtClean="0"/>
              <a:t>myModule</a:t>
            </a:r>
            <a:r>
              <a:rPr lang="en-US" dirty="0" smtClean="0"/>
              <a:t>)</a:t>
            </a:r>
            <a:r>
              <a:rPr lang="en-US" dirty="0"/>
              <a:t>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Module – Import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987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Gliederung von Funktionalitäten sind über </a:t>
            </a:r>
            <a:r>
              <a:rPr lang="de-DE" dirty="0" err="1" smtClean="0"/>
              <a:t>Namespaces</a:t>
            </a:r>
            <a:r>
              <a:rPr lang="de-DE" dirty="0" smtClean="0"/>
              <a:t> möglich.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Namespaces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71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 </a:t>
            </a:r>
            <a:r>
              <a:rPr lang="de-DE" dirty="0" err="1" smtClean="0"/>
              <a:t>var</a:t>
            </a:r>
            <a:r>
              <a:rPr lang="de-DE" dirty="0" smtClean="0"/>
              <a:t> de = {</a:t>
            </a:r>
            <a:br>
              <a:rPr lang="de-DE" dirty="0" smtClean="0"/>
            </a:br>
            <a:r>
              <a:rPr lang="de-DE" dirty="0" smtClean="0"/>
              <a:t> </a:t>
            </a:r>
            <a:r>
              <a:rPr lang="de-DE" dirty="0"/>
              <a:t>	</a:t>
            </a:r>
            <a:r>
              <a:rPr lang="de-DE" dirty="0" smtClean="0"/>
              <a:t>	</a:t>
            </a:r>
            <a:r>
              <a:rPr lang="de-DE" dirty="0"/>
              <a:t> </a:t>
            </a:r>
            <a:r>
              <a:rPr lang="de-DE" dirty="0" smtClean="0"/>
              <a:t> </a:t>
            </a:r>
            <a:r>
              <a:rPr lang="de-DE" dirty="0" err="1" smtClean="0"/>
              <a:t>immonet</a:t>
            </a:r>
            <a:r>
              <a:rPr lang="de-DE" dirty="0" smtClean="0"/>
              <a:t> : {</a:t>
            </a:r>
            <a:endParaRPr lang="de-DE" dirty="0"/>
          </a:p>
          <a:p>
            <a:pPr lvl="1"/>
            <a:r>
              <a:rPr lang="de-DE" dirty="0" smtClean="0"/>
              <a:t>    	Person : </a:t>
            </a:r>
            <a:r>
              <a:rPr lang="de-DE" dirty="0" err="1" smtClean="0"/>
              <a:t>function</a:t>
            </a:r>
            <a:r>
              <a:rPr lang="de-DE" dirty="0" smtClean="0"/>
              <a:t> (</a:t>
            </a:r>
            <a:r>
              <a:rPr lang="de-DE" dirty="0" err="1"/>
              <a:t>name</a:t>
            </a:r>
            <a:r>
              <a:rPr lang="de-DE" dirty="0"/>
              <a:t>) {</a:t>
            </a:r>
          </a:p>
          <a:p>
            <a:pPr lvl="1"/>
            <a:r>
              <a:rPr lang="de-DE" dirty="0" smtClean="0"/>
              <a:t>         </a:t>
            </a:r>
            <a:r>
              <a:rPr lang="de-DE" dirty="0" err="1"/>
              <a:t>this.name</a:t>
            </a:r>
            <a:r>
              <a:rPr lang="de-DE" dirty="0"/>
              <a:t> = </a:t>
            </a:r>
            <a:r>
              <a:rPr lang="de-DE" dirty="0" err="1"/>
              <a:t>name</a:t>
            </a:r>
            <a:r>
              <a:rPr lang="de-DE" dirty="0"/>
              <a:t>;</a:t>
            </a:r>
          </a:p>
          <a:p>
            <a:pPr lvl="1"/>
            <a:r>
              <a:rPr lang="de-DE" dirty="0" smtClean="0"/>
              <a:t>     	}</a:t>
            </a:r>
          </a:p>
          <a:p>
            <a:pPr lvl="1"/>
            <a:r>
              <a:rPr lang="de-DE" dirty="0" smtClean="0"/>
              <a:t>  	}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};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var</a:t>
            </a:r>
            <a:r>
              <a:rPr lang="de-DE" dirty="0"/>
              <a:t> </a:t>
            </a:r>
            <a:r>
              <a:rPr lang="de-DE" dirty="0" err="1" smtClean="0"/>
              <a:t>me</a:t>
            </a:r>
            <a:r>
              <a:rPr lang="de-DE" dirty="0" smtClean="0"/>
              <a:t> </a:t>
            </a:r>
            <a:r>
              <a:rPr lang="de-DE" dirty="0"/>
              <a:t>=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de.immonet.Person</a:t>
            </a:r>
            <a:r>
              <a:rPr lang="de-DE" dirty="0"/>
              <a:t>('Oliver')</a:t>
            </a:r>
            <a:r>
              <a:rPr lang="de-DE" dirty="0" smtClean="0"/>
              <a:t>;</a:t>
            </a:r>
          </a:p>
          <a:p>
            <a:r>
              <a:rPr lang="de-DE" dirty="0" err="1" smtClean="0"/>
              <a:t>console.log</a:t>
            </a:r>
            <a:r>
              <a:rPr lang="de-DE" dirty="0" smtClean="0"/>
              <a:t>(</a:t>
            </a:r>
            <a:r>
              <a:rPr lang="de-DE" dirty="0" err="1" smtClean="0"/>
              <a:t>me.name</a:t>
            </a:r>
            <a:r>
              <a:rPr lang="de-DE" dirty="0"/>
              <a:t>);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Namespaces</a:t>
            </a:r>
            <a:r>
              <a:rPr lang="de-DE" dirty="0" smtClean="0"/>
              <a:t> - normale Objekte als Namespace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5978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smtClean="0"/>
              <a:t>de= de |</a:t>
            </a:r>
            <a:r>
              <a:rPr lang="en-US" dirty="0"/>
              <a:t>| {};</a:t>
            </a:r>
          </a:p>
          <a:p>
            <a:r>
              <a:rPr lang="en-US" dirty="0" err="1" smtClean="0"/>
              <a:t>de.immonet</a:t>
            </a:r>
            <a:r>
              <a:rPr lang="en-US" dirty="0" smtClean="0"/>
              <a:t> = </a:t>
            </a:r>
            <a:r>
              <a:rPr lang="en-US" dirty="0"/>
              <a:t>{};</a:t>
            </a:r>
          </a:p>
          <a:p>
            <a:r>
              <a:rPr lang="en-US" dirty="0" err="1" smtClean="0"/>
              <a:t>de.immonet.person</a:t>
            </a:r>
            <a:r>
              <a:rPr lang="en-US" dirty="0" smtClean="0"/>
              <a:t> </a:t>
            </a:r>
            <a:r>
              <a:rPr lang="en-US" dirty="0"/>
              <a:t>= {};</a:t>
            </a:r>
          </a:p>
          <a:p>
            <a:r>
              <a:rPr lang="en-US" dirty="0"/>
              <a:t>(function (person) {</a:t>
            </a:r>
          </a:p>
          <a:p>
            <a:r>
              <a:rPr lang="en-US" dirty="0"/>
              <a:t>    // Constructor</a:t>
            </a:r>
          </a:p>
          <a:p>
            <a:r>
              <a:rPr lang="en-US" dirty="0"/>
              <a:t>    function Person(name) {</a:t>
            </a:r>
          </a:p>
          <a:p>
            <a:r>
              <a:rPr lang="en-US" dirty="0"/>
              <a:t>        </a:t>
            </a:r>
            <a:r>
              <a:rPr lang="en-US" dirty="0" err="1"/>
              <a:t>this.name</a:t>
            </a:r>
            <a:r>
              <a:rPr lang="en-US" dirty="0"/>
              <a:t> = name;</a:t>
            </a:r>
          </a:p>
          <a:p>
            <a:r>
              <a:rPr lang="en-US" dirty="0"/>
              <a:t>    }</a:t>
            </a:r>
          </a:p>
          <a:p>
            <a:r>
              <a:rPr lang="en-US" dirty="0" smtClean="0"/>
              <a:t>	  /</a:t>
            </a:r>
            <a:r>
              <a:rPr lang="en-US" dirty="0"/>
              <a:t>/ Export </a:t>
            </a:r>
            <a:r>
              <a:rPr lang="en-US" dirty="0" err="1" smtClean="0"/>
              <a:t>einer</a:t>
            </a:r>
            <a:r>
              <a:rPr lang="en-US" dirty="0" smtClean="0"/>
              <a:t> Factory</a:t>
            </a:r>
            <a:r>
              <a:rPr lang="en-US" dirty="0"/>
              <a:t>-</a:t>
            </a:r>
            <a:r>
              <a:rPr lang="en-US" dirty="0" err="1"/>
              <a:t>Methode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err="1" smtClean="0"/>
              <a:t>person.create</a:t>
            </a:r>
            <a:r>
              <a:rPr lang="en-US" dirty="0" smtClean="0"/>
              <a:t> </a:t>
            </a:r>
            <a:r>
              <a:rPr lang="en-US" dirty="0"/>
              <a:t>= function </a:t>
            </a:r>
            <a:r>
              <a:rPr lang="en-US" dirty="0" smtClean="0"/>
              <a:t>(</a:t>
            </a:r>
            <a:r>
              <a:rPr lang="en-US" dirty="0"/>
              <a:t>name) {</a:t>
            </a:r>
          </a:p>
          <a:p>
            <a:r>
              <a:rPr lang="en-US" dirty="0"/>
              <a:t>        return new Person(name);</a:t>
            </a:r>
          </a:p>
          <a:p>
            <a:r>
              <a:rPr lang="en-US" dirty="0"/>
              <a:t>    }</a:t>
            </a:r>
          </a:p>
          <a:p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})</a:t>
            </a:r>
            <a:r>
              <a:rPr lang="en-US" dirty="0" smtClean="0"/>
              <a:t>(</a:t>
            </a:r>
            <a:r>
              <a:rPr lang="en-US" dirty="0" err="1" smtClean="0"/>
              <a:t>de.immonet.person</a:t>
            </a:r>
            <a:r>
              <a:rPr lang="en-US" dirty="0" smtClean="0"/>
              <a:t>)</a:t>
            </a:r>
            <a:r>
              <a:rPr lang="en-US" dirty="0"/>
              <a:t>;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Namespaces</a:t>
            </a:r>
            <a:r>
              <a:rPr lang="de-DE" dirty="0" smtClean="0"/>
              <a:t> – Definition mit Factory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6032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de.immonet.action</a:t>
            </a:r>
            <a:r>
              <a:rPr lang="en-US" dirty="0" smtClean="0"/>
              <a:t> = </a:t>
            </a:r>
            <a:r>
              <a:rPr lang="en-US" dirty="0"/>
              <a:t>{};</a:t>
            </a:r>
          </a:p>
          <a:p>
            <a:r>
              <a:rPr lang="en-US" dirty="0"/>
              <a:t>(</a:t>
            </a:r>
            <a:r>
              <a:rPr lang="en-US" dirty="0" smtClean="0"/>
              <a:t>function(action, person</a:t>
            </a:r>
            <a:r>
              <a:rPr lang="en-US" dirty="0"/>
              <a:t>) {</a:t>
            </a:r>
          </a:p>
          <a:p>
            <a:r>
              <a:rPr lang="en-US" dirty="0" smtClean="0"/>
              <a:t>		</a:t>
            </a:r>
            <a:r>
              <a:rPr lang="en-US" dirty="0" err="1" smtClean="0"/>
              <a:t>action.doIt</a:t>
            </a:r>
            <a:r>
              <a:rPr lang="en-US" dirty="0" smtClean="0"/>
              <a:t> = function() </a:t>
            </a:r>
            <a:r>
              <a:rPr lang="en-US" dirty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			  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/>
              <a:t>me = </a:t>
            </a:r>
            <a:r>
              <a:rPr lang="en-US" dirty="0" err="1"/>
              <a:t>person.create</a:t>
            </a:r>
            <a:r>
              <a:rPr lang="en-US" dirty="0"/>
              <a:t>('Oliver');	</a:t>
            </a:r>
            <a:r>
              <a:rPr lang="en-US" dirty="0" smtClean="0"/>
              <a:t>	</a:t>
            </a:r>
            <a:endParaRPr lang="en-US" dirty="0"/>
          </a:p>
          <a:p>
            <a:r>
              <a:rPr lang="en-US" dirty="0" smtClean="0"/>
              <a:t>			  </a:t>
            </a:r>
            <a:r>
              <a:rPr lang="en-US" dirty="0" err="1" smtClean="0"/>
              <a:t>console.log</a:t>
            </a:r>
            <a:r>
              <a:rPr lang="en-US" dirty="0" smtClean="0"/>
              <a:t>(</a:t>
            </a:r>
            <a:r>
              <a:rPr lang="en-US" dirty="0" err="1" smtClean="0"/>
              <a:t>me.name</a:t>
            </a:r>
            <a:r>
              <a:rPr lang="en-US" dirty="0" smtClean="0"/>
              <a:t>);</a:t>
            </a:r>
            <a:endParaRPr lang="en-US" dirty="0"/>
          </a:p>
          <a:p>
            <a:r>
              <a:rPr lang="en-US" dirty="0"/>
              <a:t>   </a:t>
            </a:r>
            <a:r>
              <a:rPr lang="en-US" dirty="0" smtClean="0"/>
              <a:t>};</a:t>
            </a:r>
          </a:p>
          <a:p>
            <a:endParaRPr lang="en-US" dirty="0"/>
          </a:p>
          <a:p>
            <a:r>
              <a:rPr lang="en-US" dirty="0"/>
              <a:t>})</a:t>
            </a:r>
            <a:r>
              <a:rPr lang="en-US" dirty="0" smtClean="0"/>
              <a:t>(</a:t>
            </a:r>
            <a:r>
              <a:rPr lang="en-US" dirty="0" err="1" smtClean="0"/>
              <a:t>de.immonet.action</a:t>
            </a:r>
            <a:r>
              <a:rPr lang="en-US" dirty="0" smtClean="0"/>
              <a:t>, </a:t>
            </a:r>
            <a:r>
              <a:rPr lang="en-US" dirty="0" err="1" smtClean="0"/>
              <a:t>de.immonet.person</a:t>
            </a:r>
            <a:r>
              <a:rPr lang="en-US" dirty="0" smtClean="0"/>
              <a:t>);</a:t>
            </a:r>
          </a:p>
          <a:p>
            <a:r>
              <a:rPr lang="en-US" dirty="0" err="1" smtClean="0"/>
              <a:t>de.immonet.action.doIt</a:t>
            </a:r>
            <a:r>
              <a:rPr lang="en-US" dirty="0" smtClean="0"/>
              <a:t>();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Namespaces</a:t>
            </a:r>
            <a:r>
              <a:rPr lang="de-DE" dirty="0" smtClean="0"/>
              <a:t> – Import und </a:t>
            </a:r>
            <a:r>
              <a:rPr lang="de-DE" dirty="0" err="1" smtClean="0"/>
              <a:t>Dependency</a:t>
            </a:r>
            <a:r>
              <a:rPr lang="de-DE" dirty="0" smtClean="0"/>
              <a:t> </a:t>
            </a:r>
            <a:r>
              <a:rPr lang="de-DE" dirty="0" err="1" smtClean="0"/>
              <a:t>Injection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6391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class</a:t>
            </a:r>
            <a:r>
              <a:rPr lang="de-DE" dirty="0"/>
              <a:t> Monster </a:t>
            </a:r>
            <a:r>
              <a:rPr lang="de-DE" dirty="0" err="1" smtClean="0"/>
              <a:t>extends</a:t>
            </a:r>
            <a:r>
              <a:rPr lang="de-DE" dirty="0" smtClean="0"/>
              <a:t> </a:t>
            </a:r>
            <a:r>
              <a:rPr lang="de-DE" dirty="0" err="1" smtClean="0"/>
              <a:t>Character</a:t>
            </a:r>
            <a:r>
              <a:rPr lang="de-DE" dirty="0" smtClean="0"/>
              <a:t> {</a:t>
            </a:r>
          </a:p>
          <a:p>
            <a:r>
              <a:rPr lang="de-DE" dirty="0" smtClean="0"/>
              <a:t>	</a:t>
            </a:r>
            <a:r>
              <a:rPr lang="de-DE" dirty="0" err="1" smtClean="0"/>
              <a:t>constructor</a:t>
            </a:r>
            <a:r>
              <a:rPr lang="de-DE" dirty="0"/>
              <a:t>(</a:t>
            </a:r>
            <a:r>
              <a:rPr lang="de-DE" dirty="0" err="1"/>
              <a:t>name</a:t>
            </a:r>
            <a:r>
              <a:rPr lang="de-DE" dirty="0"/>
              <a:t>, </a:t>
            </a:r>
            <a:r>
              <a:rPr lang="de-DE" dirty="0" err="1"/>
              <a:t>health</a:t>
            </a:r>
            <a:r>
              <a:rPr lang="de-DE" dirty="0"/>
              <a:t>) {</a:t>
            </a:r>
          </a:p>
          <a:p>
            <a:r>
              <a:rPr lang="de-DE" dirty="0"/>
              <a:t>    </a:t>
            </a:r>
            <a:r>
              <a:rPr lang="de-DE" dirty="0" err="1"/>
              <a:t>this.name</a:t>
            </a:r>
            <a:r>
              <a:rPr lang="de-DE" dirty="0"/>
              <a:t> = </a:t>
            </a:r>
            <a:r>
              <a:rPr lang="de-DE" dirty="0" err="1"/>
              <a:t>name</a:t>
            </a:r>
            <a:r>
              <a:rPr lang="de-DE" dirty="0"/>
              <a:t>;</a:t>
            </a:r>
          </a:p>
          <a:p>
            <a:r>
              <a:rPr lang="de-DE" dirty="0"/>
              <a:t>    </a:t>
            </a:r>
            <a:r>
              <a:rPr lang="de-DE" dirty="0" err="1" smtClean="0"/>
              <a:t>this.health</a:t>
            </a:r>
            <a:r>
              <a:rPr lang="de-DE" dirty="0" smtClean="0"/>
              <a:t> </a:t>
            </a:r>
            <a:r>
              <a:rPr lang="de-DE" dirty="0"/>
              <a:t>= </a:t>
            </a:r>
            <a:r>
              <a:rPr lang="de-DE" dirty="0" err="1"/>
              <a:t>health</a:t>
            </a:r>
            <a:r>
              <a:rPr lang="de-DE" dirty="0"/>
              <a:t>;</a:t>
            </a:r>
          </a:p>
          <a:p>
            <a:r>
              <a:rPr lang="de-DE" dirty="0"/>
              <a:t>  </a:t>
            </a:r>
            <a:r>
              <a:rPr lang="de-DE" dirty="0" smtClean="0"/>
              <a:t>} </a:t>
            </a:r>
            <a:endParaRPr lang="de-DE" dirty="0"/>
          </a:p>
          <a:p>
            <a:r>
              <a:rPr lang="de-DE" dirty="0" smtClean="0"/>
              <a:t>	</a:t>
            </a:r>
            <a:r>
              <a:rPr lang="de-DE" dirty="0" err="1" smtClean="0"/>
              <a:t>attack</a:t>
            </a:r>
            <a:r>
              <a:rPr lang="de-DE" dirty="0"/>
              <a:t>(</a:t>
            </a:r>
            <a:r>
              <a:rPr lang="de-DE" dirty="0" err="1"/>
              <a:t>target</a:t>
            </a:r>
            <a:r>
              <a:rPr lang="de-DE" dirty="0"/>
              <a:t>) {</a:t>
            </a:r>
          </a:p>
          <a:p>
            <a:r>
              <a:rPr lang="de-DE" dirty="0"/>
              <a:t>    </a:t>
            </a:r>
            <a:r>
              <a:rPr lang="de-DE" dirty="0" err="1" smtClean="0"/>
              <a:t>console.log</a:t>
            </a:r>
            <a:r>
              <a:rPr lang="de-DE" dirty="0"/>
              <a:t>('The </a:t>
            </a:r>
            <a:r>
              <a:rPr lang="de-DE" dirty="0" err="1" smtClean="0"/>
              <a:t>monster</a:t>
            </a:r>
            <a:r>
              <a:rPr lang="de-DE" dirty="0" smtClean="0"/>
              <a:t> ' + </a:t>
            </a:r>
            <a:r>
              <a:rPr lang="de-DE" dirty="0" err="1" smtClean="0"/>
              <a:t>this.name</a:t>
            </a:r>
            <a:r>
              <a:rPr lang="de-DE" dirty="0" smtClean="0"/>
              <a:t> + ' </a:t>
            </a:r>
            <a:r>
              <a:rPr lang="de-DE" dirty="0" err="1" smtClean="0"/>
              <a:t>attacks</a:t>
            </a:r>
            <a:r>
              <a:rPr lang="de-DE" dirty="0" smtClean="0"/>
              <a:t> </a:t>
            </a:r>
            <a:r>
              <a:rPr lang="de-DE" dirty="0"/>
              <a:t>' + </a:t>
            </a:r>
            <a:r>
              <a:rPr lang="de-DE" dirty="0" err="1"/>
              <a:t>target</a:t>
            </a:r>
            <a:r>
              <a:rPr lang="de-DE" dirty="0"/>
              <a:t>);</a:t>
            </a:r>
          </a:p>
          <a:p>
            <a:r>
              <a:rPr lang="de-DE" dirty="0"/>
              <a:t>  }</a:t>
            </a:r>
          </a:p>
          <a:p>
            <a:r>
              <a:rPr lang="de-DE" dirty="0" smtClean="0"/>
              <a:t>}</a:t>
            </a:r>
            <a:endParaRPr lang="de-DE" dirty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Ausblick ES6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6592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-36512" y="0"/>
            <a:ext cx="9433048" cy="710140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>
                <a:solidFill>
                  <a:srgbClr val="FFFFFF"/>
                </a:solidFill>
              </a:rPr>
              <a:t>Schreibe ein Modul, das </a:t>
            </a:r>
            <a:r>
              <a:rPr lang="de-DE" dirty="0" smtClean="0">
                <a:solidFill>
                  <a:srgbClr val="FFFFFF"/>
                </a:solidFill>
                <a:latin typeface="Consolas"/>
                <a:cs typeface="Consolas"/>
              </a:rPr>
              <a:t>Tasks</a:t>
            </a:r>
            <a:r>
              <a:rPr lang="de-DE" dirty="0" smtClean="0">
                <a:solidFill>
                  <a:srgbClr val="FFFFFF"/>
                </a:solidFill>
              </a:rPr>
              <a:t>, </a:t>
            </a:r>
            <a:r>
              <a:rPr lang="de-DE" dirty="0" err="1" smtClean="0">
                <a:solidFill>
                  <a:srgbClr val="FFFFFF"/>
                </a:solidFill>
                <a:latin typeface="Consolas"/>
                <a:cs typeface="Consolas"/>
              </a:rPr>
              <a:t>Reminder</a:t>
            </a:r>
            <a:r>
              <a:rPr lang="de-DE" dirty="0" smtClean="0">
                <a:solidFill>
                  <a:srgbClr val="FFFFFF"/>
                </a:solidFill>
              </a:rPr>
              <a:t> und die </a:t>
            </a:r>
            <a:r>
              <a:rPr lang="de-DE" dirty="0" err="1" smtClean="0">
                <a:solidFill>
                  <a:srgbClr val="FFFFFF"/>
                </a:solidFill>
                <a:latin typeface="Consolas"/>
                <a:cs typeface="Consolas"/>
              </a:rPr>
              <a:t>TaskList</a:t>
            </a:r>
            <a:r>
              <a:rPr lang="de-DE" dirty="0" smtClean="0">
                <a:solidFill>
                  <a:srgbClr val="FFFFFF"/>
                </a:solidFill>
              </a:rPr>
              <a:t> zur Verfügung stellt.</a:t>
            </a:r>
          </a:p>
          <a:p>
            <a:pPr marL="0" indent="0">
              <a:buNone/>
            </a:pPr>
            <a:r>
              <a:rPr lang="de-DE" dirty="0" smtClean="0">
                <a:solidFill>
                  <a:srgbClr val="FFFFFF"/>
                </a:solidFill>
                <a:latin typeface="Calibri"/>
                <a:cs typeface="Calibri"/>
              </a:rPr>
              <a:t>Das Modul sollte im Namespace </a:t>
            </a:r>
            <a:r>
              <a:rPr lang="de-DE" dirty="0" err="1" smtClean="0">
                <a:solidFill>
                  <a:srgbClr val="FFFFFF"/>
                </a:solidFill>
                <a:latin typeface="Consolas"/>
                <a:cs typeface="Consolas"/>
              </a:rPr>
              <a:t>de.immonet.todolist</a:t>
            </a:r>
            <a:r>
              <a:rPr lang="de-DE" dirty="0" smtClean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lang="de-DE" dirty="0" smtClean="0">
                <a:solidFill>
                  <a:srgbClr val="FFFFFF"/>
                </a:solidFill>
                <a:latin typeface="Calibri"/>
                <a:cs typeface="Calibri"/>
              </a:rPr>
              <a:t>liegen.</a:t>
            </a:r>
          </a:p>
          <a:p>
            <a:pPr marL="0" indent="0">
              <a:buNone/>
            </a:pPr>
            <a:r>
              <a:rPr lang="de-DE" dirty="0" smtClean="0">
                <a:solidFill>
                  <a:srgbClr val="FFFFFF"/>
                </a:solidFill>
                <a:latin typeface="Calibri"/>
                <a:cs typeface="Calibri"/>
              </a:rPr>
              <a:t>Importiere das Modul in ein </a:t>
            </a:r>
            <a:r>
              <a:rPr lang="de-DE" dirty="0" smtClean="0">
                <a:solidFill>
                  <a:srgbClr val="FFFFFF"/>
                </a:solidFill>
                <a:latin typeface="Consolas"/>
                <a:cs typeface="Consolas"/>
              </a:rPr>
              <a:t>Main</a:t>
            </a:r>
            <a:r>
              <a:rPr lang="de-DE" dirty="0" smtClean="0">
                <a:solidFill>
                  <a:srgbClr val="FFFFFF"/>
                </a:solidFill>
                <a:latin typeface="Calibri"/>
                <a:cs typeface="Calibri"/>
              </a:rPr>
              <a:t>-Programm (in einer HTML-Seite) oder in einen Test (</a:t>
            </a:r>
            <a:r>
              <a:rPr lang="de-DE" dirty="0" err="1" smtClean="0">
                <a:solidFill>
                  <a:srgbClr val="FFFFFF"/>
                </a:solidFill>
                <a:latin typeface="Calibri"/>
                <a:cs typeface="Calibri"/>
              </a:rPr>
              <a:t>grunt</a:t>
            </a:r>
            <a:r>
              <a:rPr lang="de-DE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de-DE" dirty="0" err="1" smtClean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lang="de-DE" dirty="0" smtClean="0">
                <a:solidFill>
                  <a:srgbClr val="FFFFFF"/>
                </a:solidFill>
                <a:latin typeface="Calibri"/>
                <a:cs typeface="Calibri"/>
              </a:rPr>
              <a:t>) und erstelle darin einen </a:t>
            </a:r>
            <a:r>
              <a:rPr lang="de-DE" dirty="0" smtClean="0">
                <a:solidFill>
                  <a:srgbClr val="FFFFFF"/>
                </a:solidFill>
                <a:latin typeface="Consolas"/>
                <a:cs typeface="Consolas"/>
              </a:rPr>
              <a:t>Task</a:t>
            </a:r>
            <a:r>
              <a:rPr lang="de-DE" dirty="0" smtClean="0">
                <a:solidFill>
                  <a:srgbClr val="FFFFFF"/>
                </a:solidFill>
                <a:latin typeface="Calibri"/>
                <a:cs typeface="Calibri"/>
              </a:rPr>
              <a:t>.</a:t>
            </a:r>
          </a:p>
          <a:p>
            <a:pPr marL="0" indent="0">
              <a:buNone/>
            </a:pPr>
            <a:endParaRPr lang="de-DE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dirty="0" smtClean="0">
              <a:solidFill>
                <a:srgbClr val="FFFFFF"/>
              </a:solidFill>
              <a:latin typeface="Consolas"/>
              <a:cs typeface="Consolas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FFFF"/>
                </a:solidFill>
              </a:rPr>
              <a:t>Übung #10 -  klassische Module</a:t>
            </a:r>
            <a:endParaRPr lang="de-D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555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629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03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Common JS</a:t>
            </a:r>
            <a:endParaRPr lang="de-DE" dirty="0"/>
          </a:p>
        </p:txBody>
      </p:sp>
      <p:pic>
        <p:nvPicPr>
          <p:cNvPr id="4" name="Bild 3" descr="common-j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220"/>
            <a:ext cx="9146989" cy="749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86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2000" y="1188000"/>
            <a:ext cx="8532000" cy="5481360"/>
          </a:xfrm>
        </p:spPr>
        <p:txBody>
          <a:bodyPr>
            <a:normAutofit lnSpcReduction="10000"/>
          </a:bodyPr>
          <a:lstStyle/>
          <a:p>
            <a:r>
              <a:rPr lang="de-DE" dirty="0"/>
              <a:t>// </a:t>
            </a:r>
            <a:r>
              <a:rPr lang="de-DE" sz="1300" dirty="0" smtClean="0"/>
              <a:t>@</a:t>
            </a:r>
            <a:r>
              <a:rPr lang="de-DE" sz="1300" dirty="0" err="1" smtClean="0"/>
              <a:t>see</a:t>
            </a:r>
            <a:r>
              <a:rPr lang="de-DE" sz="1300" dirty="0" smtClean="0"/>
              <a:t> http</a:t>
            </a:r>
            <a:r>
              <a:rPr lang="de-DE" sz="1300" dirty="0"/>
              <a:t>://</a:t>
            </a:r>
            <a:r>
              <a:rPr lang="de-DE" sz="1300" dirty="0" err="1"/>
              <a:t>freshbrewedcode.com</a:t>
            </a:r>
            <a:r>
              <a:rPr lang="de-DE" sz="1300" dirty="0"/>
              <a:t>/</a:t>
            </a:r>
            <a:r>
              <a:rPr lang="de-DE" sz="1300" dirty="0" err="1"/>
              <a:t>derekgreer</a:t>
            </a:r>
            <a:r>
              <a:rPr lang="de-DE" sz="1300" dirty="0"/>
              <a:t>/2011/11/28/</a:t>
            </a:r>
            <a:r>
              <a:rPr lang="de-DE" sz="1300" dirty="0" err="1"/>
              <a:t>getting</a:t>
            </a:r>
            <a:r>
              <a:rPr lang="de-DE" sz="1300" dirty="0"/>
              <a:t>-</a:t>
            </a:r>
            <a:r>
              <a:rPr lang="de-DE" sz="1300" dirty="0" err="1"/>
              <a:t>started</a:t>
            </a:r>
            <a:r>
              <a:rPr lang="de-DE" sz="1300" dirty="0"/>
              <a:t>-with-</a:t>
            </a:r>
            <a:r>
              <a:rPr lang="de-DE" sz="1300" dirty="0" err="1"/>
              <a:t>requirejs</a:t>
            </a:r>
            <a:r>
              <a:rPr lang="de-DE" sz="1300" dirty="0" smtClean="0"/>
              <a:t>/</a:t>
            </a:r>
          </a:p>
          <a:p>
            <a:r>
              <a:rPr lang="de-DE" dirty="0" smtClean="0"/>
              <a:t>/</a:t>
            </a:r>
            <a:r>
              <a:rPr lang="de-DE" dirty="0"/>
              <a:t>/ </a:t>
            </a:r>
            <a:r>
              <a:rPr lang="de-DE" dirty="0" err="1"/>
              <a:t>customerModule</a:t>
            </a:r>
            <a:endParaRPr lang="de-DE" dirty="0"/>
          </a:p>
          <a:p>
            <a:r>
              <a:rPr lang="de-DE" dirty="0" err="1"/>
              <a:t>define</a:t>
            </a:r>
            <a:r>
              <a:rPr lang="de-DE" dirty="0"/>
              <a:t>(</a:t>
            </a:r>
            <a:r>
              <a:rPr lang="de-DE" dirty="0" err="1"/>
              <a:t>function</a:t>
            </a:r>
            <a:r>
              <a:rPr lang="de-DE" dirty="0"/>
              <a:t>() {</a:t>
            </a:r>
          </a:p>
          <a:p>
            <a:r>
              <a:rPr lang="de-DE" dirty="0"/>
              <a:t>    return {</a:t>
            </a:r>
          </a:p>
          <a:p>
            <a:r>
              <a:rPr lang="de-DE" dirty="0"/>
              <a:t>         </a:t>
            </a:r>
            <a:r>
              <a:rPr lang="de-DE" dirty="0" err="1"/>
              <a:t>getCustomers</a:t>
            </a:r>
            <a:r>
              <a:rPr lang="de-DE" dirty="0"/>
              <a:t>: </a:t>
            </a:r>
            <a:r>
              <a:rPr lang="de-DE" dirty="0" err="1"/>
              <a:t>function</a:t>
            </a:r>
            <a:r>
              <a:rPr lang="de-DE" dirty="0"/>
              <a:t>() </a:t>
            </a:r>
            <a:r>
              <a:rPr lang="de-DE" dirty="0" smtClean="0"/>
              <a:t>{ /* do </a:t>
            </a:r>
            <a:r>
              <a:rPr lang="de-DE" dirty="0" err="1" smtClean="0"/>
              <a:t>something</a:t>
            </a:r>
            <a:r>
              <a:rPr lang="de-DE" dirty="0" smtClean="0"/>
              <a:t> */ }</a:t>
            </a:r>
            <a:endParaRPr lang="de-DE" dirty="0"/>
          </a:p>
          <a:p>
            <a:r>
              <a:rPr lang="de-DE" dirty="0"/>
              <a:t>    }</a:t>
            </a:r>
          </a:p>
          <a:p>
            <a:r>
              <a:rPr lang="de-DE" dirty="0"/>
              <a:t>});</a:t>
            </a:r>
          </a:p>
          <a:p>
            <a:endParaRPr lang="de-DE" dirty="0"/>
          </a:p>
          <a:p>
            <a:r>
              <a:rPr lang="de-DE" dirty="0"/>
              <a:t>// </a:t>
            </a:r>
            <a:r>
              <a:rPr lang="de-DE" dirty="0" err="1"/>
              <a:t>oderModule</a:t>
            </a:r>
            <a:endParaRPr lang="de-DE" dirty="0"/>
          </a:p>
          <a:p>
            <a:r>
              <a:rPr lang="de-DE" dirty="0" err="1"/>
              <a:t>define</a:t>
            </a:r>
            <a:r>
              <a:rPr lang="de-DE" dirty="0"/>
              <a:t>(</a:t>
            </a:r>
            <a:r>
              <a:rPr lang="de-DE" dirty="0" err="1"/>
              <a:t>function</a:t>
            </a:r>
            <a:r>
              <a:rPr lang="de-DE" dirty="0"/>
              <a:t>() {</a:t>
            </a:r>
          </a:p>
          <a:p>
            <a:r>
              <a:rPr lang="de-DE" dirty="0"/>
              <a:t>    return {</a:t>
            </a:r>
          </a:p>
          <a:p>
            <a:r>
              <a:rPr lang="de-DE" dirty="0"/>
              <a:t>         </a:t>
            </a:r>
            <a:r>
              <a:rPr lang="de-DE" dirty="0" err="1"/>
              <a:t>getOrders</a:t>
            </a:r>
            <a:r>
              <a:rPr lang="de-DE" dirty="0"/>
              <a:t>: </a:t>
            </a:r>
            <a:r>
              <a:rPr lang="de-DE" dirty="0" err="1"/>
              <a:t>function</a:t>
            </a:r>
            <a:r>
              <a:rPr lang="de-DE" dirty="0"/>
              <a:t>() </a:t>
            </a:r>
            <a:r>
              <a:rPr lang="de-DE" dirty="0" smtClean="0"/>
              <a:t>{ /</a:t>
            </a:r>
            <a:r>
              <a:rPr lang="de-DE" dirty="0"/>
              <a:t>* do </a:t>
            </a:r>
            <a:r>
              <a:rPr lang="de-DE" dirty="0" err="1"/>
              <a:t>something</a:t>
            </a:r>
            <a:r>
              <a:rPr lang="de-DE" dirty="0"/>
              <a:t> */ </a:t>
            </a:r>
            <a:r>
              <a:rPr lang="de-DE" dirty="0" smtClean="0"/>
              <a:t>}</a:t>
            </a:r>
            <a:endParaRPr lang="de-DE" dirty="0"/>
          </a:p>
          <a:p>
            <a:r>
              <a:rPr lang="de-DE" dirty="0"/>
              <a:t>    }</a:t>
            </a:r>
          </a:p>
          <a:p>
            <a:r>
              <a:rPr lang="de-DE" dirty="0"/>
              <a:t>});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smtClean="0"/>
              <a:t>durch </a:t>
            </a:r>
            <a:r>
              <a:rPr lang="de-DE" dirty="0"/>
              <a:t>AMD (</a:t>
            </a:r>
            <a:r>
              <a:rPr lang="de-DE" dirty="0" err="1"/>
              <a:t>require.js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2567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define</a:t>
            </a:r>
            <a:r>
              <a:rPr lang="de-DE" dirty="0" smtClean="0"/>
              <a:t>(</a:t>
            </a:r>
          </a:p>
          <a:p>
            <a:r>
              <a:rPr lang="de-DE" dirty="0"/>
              <a:t>	</a:t>
            </a:r>
            <a:r>
              <a:rPr lang="de-DE" dirty="0" smtClean="0"/>
              <a:t>‘</a:t>
            </a:r>
            <a:r>
              <a:rPr lang="de-DE" dirty="0" err="1" smtClean="0"/>
              <a:t>meinNeuesModul</a:t>
            </a:r>
            <a:r>
              <a:rPr lang="de-DE" dirty="0" smtClean="0"/>
              <a:t>'</a:t>
            </a:r>
            <a:r>
              <a:rPr lang="de-DE" dirty="0"/>
              <a:t>, </a:t>
            </a:r>
            <a:r>
              <a:rPr lang="de-DE" dirty="0" smtClean="0"/>
              <a:t>// Name des Moduls</a:t>
            </a:r>
          </a:p>
          <a:p>
            <a:r>
              <a:rPr lang="de-DE" dirty="0"/>
              <a:t>	</a:t>
            </a:r>
            <a:r>
              <a:rPr lang="de-DE" dirty="0" smtClean="0"/>
              <a:t>[</a:t>
            </a:r>
            <a:r>
              <a:rPr lang="de-DE" dirty="0"/>
              <a:t>'</a:t>
            </a:r>
            <a:r>
              <a:rPr lang="de-DE" dirty="0" err="1" smtClean="0"/>
              <a:t>modulA</a:t>
            </a:r>
            <a:r>
              <a:rPr lang="de-DE" dirty="0" smtClean="0"/>
              <a:t>', </a:t>
            </a:r>
            <a:r>
              <a:rPr lang="de-DE" dirty="0"/>
              <a:t>'</a:t>
            </a:r>
            <a:r>
              <a:rPr lang="de-DE" dirty="0" err="1" smtClean="0"/>
              <a:t>modulB</a:t>
            </a:r>
            <a:r>
              <a:rPr lang="de-DE" dirty="0" smtClean="0"/>
              <a:t>']</a:t>
            </a:r>
            <a:r>
              <a:rPr lang="de-DE" dirty="0"/>
              <a:t>, </a:t>
            </a:r>
            <a:r>
              <a:rPr lang="de-DE" dirty="0" smtClean="0"/>
              <a:t>// Abhängigkeiten</a:t>
            </a:r>
          </a:p>
          <a:p>
            <a:r>
              <a:rPr lang="de-DE" dirty="0"/>
              <a:t>	</a:t>
            </a:r>
            <a:r>
              <a:rPr lang="de-DE" dirty="0" err="1" smtClean="0"/>
              <a:t>function</a:t>
            </a:r>
            <a:r>
              <a:rPr lang="de-DE" dirty="0" smtClean="0"/>
              <a:t>(a, b) {  // </a:t>
            </a:r>
            <a:r>
              <a:rPr lang="de-DE" dirty="0" err="1" smtClean="0"/>
              <a:t>Abhängikeiten</a:t>
            </a:r>
            <a:r>
              <a:rPr lang="de-DE" dirty="0" smtClean="0"/>
              <a:t> werden injiziert</a:t>
            </a:r>
          </a:p>
          <a:p>
            <a:r>
              <a:rPr lang="de-DE" dirty="0" smtClean="0"/>
              <a:t>		... // interner Code</a:t>
            </a:r>
          </a:p>
          <a:p>
            <a:r>
              <a:rPr lang="de-DE" dirty="0"/>
              <a:t>   </a:t>
            </a:r>
            <a:r>
              <a:rPr lang="de-DE" dirty="0" err="1"/>
              <a:t>return</a:t>
            </a:r>
            <a:r>
              <a:rPr lang="de-DE" dirty="0"/>
              <a:t> </a:t>
            </a:r>
            <a:r>
              <a:rPr lang="de-DE" dirty="0" smtClean="0"/>
              <a:t>{</a:t>
            </a:r>
          </a:p>
          <a:p>
            <a:r>
              <a:rPr lang="de-DE" dirty="0"/>
              <a:t>	</a:t>
            </a:r>
            <a:r>
              <a:rPr lang="de-DE" dirty="0" smtClean="0"/>
              <a:t>		// exportiertes Modul</a:t>
            </a:r>
          </a:p>
          <a:p>
            <a:r>
              <a:rPr lang="de-DE" dirty="0"/>
              <a:t> </a:t>
            </a:r>
            <a:r>
              <a:rPr lang="de-DE" dirty="0" smtClean="0"/>
              <a:t>  }</a:t>
            </a:r>
          </a:p>
          <a:p>
            <a:r>
              <a:rPr lang="de-DE" dirty="0" smtClean="0"/>
              <a:t>});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Define</a:t>
            </a:r>
            <a:r>
              <a:rPr lang="de-DE" dirty="0" smtClean="0"/>
              <a:t> (komplett)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9407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// </a:t>
            </a:r>
            <a:r>
              <a:rPr lang="de-DE" sz="1200" dirty="0"/>
              <a:t>@</a:t>
            </a:r>
            <a:r>
              <a:rPr lang="de-DE" sz="1200" dirty="0" err="1"/>
              <a:t>see</a:t>
            </a:r>
            <a:r>
              <a:rPr lang="de-DE" sz="1200" dirty="0"/>
              <a:t> http://</a:t>
            </a:r>
            <a:r>
              <a:rPr lang="de-DE" sz="1200" dirty="0" err="1"/>
              <a:t>freshbrewedcode.com</a:t>
            </a:r>
            <a:r>
              <a:rPr lang="de-DE" sz="1200" dirty="0"/>
              <a:t>/</a:t>
            </a:r>
            <a:r>
              <a:rPr lang="de-DE" sz="1200" dirty="0" err="1"/>
              <a:t>derekgreer</a:t>
            </a:r>
            <a:r>
              <a:rPr lang="de-DE" sz="1200" dirty="0"/>
              <a:t>/2011/11/28/</a:t>
            </a:r>
            <a:r>
              <a:rPr lang="de-DE" sz="1200" dirty="0" err="1"/>
              <a:t>getting</a:t>
            </a:r>
            <a:r>
              <a:rPr lang="de-DE" sz="1200" dirty="0"/>
              <a:t>-</a:t>
            </a:r>
            <a:r>
              <a:rPr lang="de-DE" sz="1200" dirty="0" err="1"/>
              <a:t>started</a:t>
            </a:r>
            <a:r>
              <a:rPr lang="de-DE" sz="1200" dirty="0"/>
              <a:t>-with-</a:t>
            </a:r>
            <a:r>
              <a:rPr lang="de-DE" sz="1200" dirty="0" err="1"/>
              <a:t>requirejs</a:t>
            </a:r>
            <a:r>
              <a:rPr lang="de-DE" sz="1200" dirty="0"/>
              <a:t>/</a:t>
            </a:r>
          </a:p>
          <a:p>
            <a:r>
              <a:rPr lang="de-DE" dirty="0" err="1" smtClean="0"/>
              <a:t>require</a:t>
            </a:r>
            <a:r>
              <a:rPr lang="de-DE" dirty="0"/>
              <a:t>(["</a:t>
            </a:r>
            <a:r>
              <a:rPr lang="de-DE" dirty="0" err="1"/>
              <a:t>customerModule</a:t>
            </a:r>
            <a:r>
              <a:rPr lang="de-DE" dirty="0"/>
              <a:t>", "</a:t>
            </a:r>
            <a:r>
              <a:rPr lang="de-DE" dirty="0" err="1"/>
              <a:t>orderModule</a:t>
            </a:r>
            <a:r>
              <a:rPr lang="de-DE" dirty="0"/>
              <a:t>"</a:t>
            </a:r>
            <a:r>
              <a:rPr lang="de-DE" dirty="0" smtClean="0"/>
              <a:t>], </a:t>
            </a:r>
            <a:r>
              <a:rPr lang="de-DE" dirty="0" err="1"/>
              <a:t>function</a:t>
            </a:r>
            <a:r>
              <a:rPr lang="de-DE" dirty="0"/>
              <a:t>(c, o) </a:t>
            </a:r>
            <a:r>
              <a:rPr lang="de-DE" dirty="0" smtClean="0"/>
              <a:t>{</a:t>
            </a:r>
            <a:endParaRPr lang="de-DE" dirty="0"/>
          </a:p>
          <a:p>
            <a:r>
              <a:rPr lang="de-DE" dirty="0"/>
              <a:t>    var </a:t>
            </a:r>
            <a:r>
              <a:rPr lang="de-DE" dirty="0" err="1"/>
              <a:t>customers</a:t>
            </a:r>
            <a:r>
              <a:rPr lang="de-DE" dirty="0"/>
              <a:t> = </a:t>
            </a:r>
            <a:r>
              <a:rPr lang="de-DE" dirty="0" err="1"/>
              <a:t>c.getCustomers</a:t>
            </a:r>
            <a:r>
              <a:rPr lang="de-DE" dirty="0"/>
              <a:t>();</a:t>
            </a:r>
          </a:p>
          <a:p>
            <a:r>
              <a:rPr lang="de-DE" dirty="0"/>
              <a:t>    // do </a:t>
            </a:r>
            <a:r>
              <a:rPr lang="de-DE" dirty="0" err="1"/>
              <a:t>something</a:t>
            </a:r>
            <a:r>
              <a:rPr lang="de-DE" dirty="0"/>
              <a:t> with </a:t>
            </a:r>
            <a:r>
              <a:rPr lang="de-DE" dirty="0" err="1"/>
              <a:t>customers</a:t>
            </a:r>
            <a:r>
              <a:rPr lang="de-DE" dirty="0"/>
              <a:t> ...</a:t>
            </a:r>
          </a:p>
          <a:p>
            <a:endParaRPr lang="de-DE" dirty="0"/>
          </a:p>
          <a:p>
            <a:r>
              <a:rPr lang="de-DE" dirty="0"/>
              <a:t>    var </a:t>
            </a:r>
            <a:r>
              <a:rPr lang="de-DE" dirty="0" err="1"/>
              <a:t>orders</a:t>
            </a:r>
            <a:r>
              <a:rPr lang="de-DE" dirty="0"/>
              <a:t> = </a:t>
            </a:r>
            <a:r>
              <a:rPr lang="de-DE" dirty="0" err="1"/>
              <a:t>o.getOrders</a:t>
            </a:r>
            <a:r>
              <a:rPr lang="de-DE" dirty="0"/>
              <a:t>();</a:t>
            </a:r>
          </a:p>
          <a:p>
            <a:r>
              <a:rPr lang="de-DE" dirty="0"/>
              <a:t>    // do </a:t>
            </a:r>
            <a:r>
              <a:rPr lang="de-DE" dirty="0" err="1"/>
              <a:t>something</a:t>
            </a:r>
            <a:r>
              <a:rPr lang="de-DE" dirty="0"/>
              <a:t> with </a:t>
            </a:r>
            <a:r>
              <a:rPr lang="de-DE" dirty="0" err="1"/>
              <a:t>orders</a:t>
            </a:r>
            <a:r>
              <a:rPr lang="de-DE" dirty="0"/>
              <a:t> ...    </a:t>
            </a:r>
          </a:p>
          <a:p>
            <a:r>
              <a:rPr lang="de-DE" dirty="0"/>
              <a:t>});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Require</a:t>
            </a:r>
            <a:r>
              <a:rPr lang="de-DE" dirty="0" smtClean="0"/>
              <a:t> </a:t>
            </a:r>
            <a:r>
              <a:rPr lang="de-DE" dirty="0"/>
              <a:t>durch AMD (</a:t>
            </a:r>
            <a:r>
              <a:rPr lang="de-DE" dirty="0" err="1"/>
              <a:t>require.js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14526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-36512" y="0"/>
            <a:ext cx="9433048" cy="710140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 smtClean="0">
                <a:solidFill>
                  <a:srgbClr val="FFFFFF"/>
                </a:solidFill>
              </a:rPr>
              <a:t>Refactor</a:t>
            </a:r>
            <a:r>
              <a:rPr lang="de-DE" dirty="0" smtClean="0">
                <a:solidFill>
                  <a:srgbClr val="FFFFFF"/>
                </a:solidFill>
              </a:rPr>
              <a:t> das Modul, das </a:t>
            </a:r>
            <a:r>
              <a:rPr lang="de-DE" dirty="0" smtClean="0">
                <a:solidFill>
                  <a:srgbClr val="FFFFFF"/>
                </a:solidFill>
                <a:latin typeface="Consolas"/>
                <a:cs typeface="Consolas"/>
              </a:rPr>
              <a:t>Tasks</a:t>
            </a:r>
            <a:r>
              <a:rPr lang="de-DE" dirty="0" smtClean="0">
                <a:solidFill>
                  <a:srgbClr val="FFFFFF"/>
                </a:solidFill>
              </a:rPr>
              <a:t>, </a:t>
            </a:r>
            <a:r>
              <a:rPr lang="de-DE" dirty="0" err="1" smtClean="0">
                <a:solidFill>
                  <a:srgbClr val="FFFFFF"/>
                </a:solidFill>
                <a:latin typeface="Consolas"/>
                <a:cs typeface="Consolas"/>
              </a:rPr>
              <a:t>Reminder</a:t>
            </a:r>
            <a:r>
              <a:rPr lang="de-DE" dirty="0" smtClean="0">
                <a:solidFill>
                  <a:srgbClr val="FFFFFF"/>
                </a:solidFill>
              </a:rPr>
              <a:t> und die </a:t>
            </a:r>
            <a:r>
              <a:rPr lang="de-DE" dirty="0" err="1" smtClean="0">
                <a:solidFill>
                  <a:srgbClr val="FFFFFF"/>
                </a:solidFill>
                <a:latin typeface="Consolas"/>
                <a:cs typeface="Consolas"/>
              </a:rPr>
              <a:t>TaskList</a:t>
            </a:r>
            <a:r>
              <a:rPr lang="de-DE" dirty="0" smtClean="0">
                <a:solidFill>
                  <a:srgbClr val="FFFFFF"/>
                </a:solidFill>
              </a:rPr>
              <a:t> zur Verfügung stellt, hin zu einem (anonymen) AMD-Modul.</a:t>
            </a:r>
          </a:p>
          <a:p>
            <a:pPr marL="0" indent="0">
              <a:buNone/>
            </a:pPr>
            <a:r>
              <a:rPr lang="de-DE" dirty="0" smtClean="0">
                <a:solidFill>
                  <a:srgbClr val="FFFFFF"/>
                </a:solidFill>
                <a:latin typeface="Calibri"/>
                <a:cs typeface="Calibri"/>
              </a:rPr>
              <a:t>Importiere das Modul in eine </a:t>
            </a:r>
            <a:r>
              <a:rPr lang="de-DE" dirty="0" smtClean="0">
                <a:solidFill>
                  <a:srgbClr val="FFFFFF"/>
                </a:solidFill>
                <a:latin typeface="Consolas"/>
                <a:cs typeface="Consolas"/>
              </a:rPr>
              <a:t>Website</a:t>
            </a:r>
            <a:r>
              <a:rPr lang="de-DE" dirty="0" smtClean="0">
                <a:solidFill>
                  <a:srgbClr val="FFFFFF"/>
                </a:solidFill>
                <a:latin typeface="Calibri"/>
                <a:cs typeface="Calibri"/>
              </a:rPr>
              <a:t>.</a:t>
            </a:r>
          </a:p>
          <a:p>
            <a:pPr marL="0" indent="0">
              <a:buNone/>
            </a:pPr>
            <a:r>
              <a:rPr lang="de-DE" dirty="0" smtClean="0">
                <a:solidFill>
                  <a:srgbClr val="FFFFFF"/>
                </a:solidFill>
                <a:latin typeface="Calibri"/>
                <a:cs typeface="Calibri"/>
              </a:rPr>
              <a:t>Erzeuge in einer </a:t>
            </a:r>
            <a:r>
              <a:rPr lang="de-DE" dirty="0" err="1" smtClean="0">
                <a:solidFill>
                  <a:srgbClr val="FFFFFF"/>
                </a:solidFill>
                <a:latin typeface="Consolas"/>
                <a:cs typeface="Consolas"/>
              </a:rPr>
              <a:t>main.js</a:t>
            </a:r>
            <a:r>
              <a:rPr lang="de-DE" dirty="0" smtClean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lang="de-DE" dirty="0" smtClean="0">
                <a:solidFill>
                  <a:srgbClr val="FFFFFF"/>
                </a:solidFill>
                <a:latin typeface="Calibri"/>
                <a:cs typeface="Calibri"/>
              </a:rPr>
              <a:t>ein Task-Objekt und stelle einen Task dar.</a:t>
            </a:r>
          </a:p>
          <a:p>
            <a:pPr marL="0" indent="0">
              <a:buNone/>
            </a:pPr>
            <a:endParaRPr lang="de-DE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dirty="0" smtClean="0">
              <a:solidFill>
                <a:srgbClr val="FFFFFF"/>
              </a:solidFill>
              <a:latin typeface="Consolas"/>
              <a:cs typeface="Consolas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FFFF"/>
                </a:solidFill>
              </a:rPr>
              <a:t>Übung #11 -  AMD-Module</a:t>
            </a:r>
            <a:endParaRPr lang="de-D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456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JS Core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3" name="Bild 2" descr="2012-04-26 22.26.11.jp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-52833"/>
            <a:ext cx="9252520" cy="6910833"/>
          </a:xfrm>
          <a:prstGeom prst="rect">
            <a:avLst/>
          </a:prstGeom>
        </p:spPr>
      </p:pic>
      <p:sp>
        <p:nvSpPr>
          <p:cNvPr id="7" name="Titel 3"/>
          <p:cNvSpPr txBox="1">
            <a:spLocks/>
          </p:cNvSpPr>
          <p:nvPr/>
        </p:nvSpPr>
        <p:spPr>
          <a:xfrm>
            <a:off x="683568" y="44624"/>
            <a:ext cx="8572560" cy="5625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de-DE" dirty="0" smtClean="0">
                <a:solidFill>
                  <a:schemeClr val="bg1"/>
                </a:solidFill>
              </a:rPr>
              <a:t>4: </a:t>
            </a:r>
            <a:r>
              <a:rPr lang="de-DE" dirty="0" err="1" smtClean="0">
                <a:solidFill>
                  <a:schemeClr val="bg1"/>
                </a:solidFill>
              </a:rPr>
              <a:t>jQuery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935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Bild 4" descr="901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52520" cy="710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374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i="1" dirty="0"/>
              <a:t>„The DOM is a mess“ – John </a:t>
            </a:r>
            <a:r>
              <a:rPr lang="en-GB" i="1" dirty="0" err="1"/>
              <a:t>Resig</a:t>
            </a:r>
            <a:endParaRPr lang="de-DE" i="1" dirty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6803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Objekte </a:t>
            </a:r>
            <a:r>
              <a:rPr lang="de-DE" dirty="0" smtClean="0"/>
              <a:t>in ES5 sind klassenfrei. </a:t>
            </a:r>
          </a:p>
          <a:p>
            <a:r>
              <a:rPr lang="de-DE" dirty="0" smtClean="0"/>
              <a:t>ES5 setzt der prototypischen Vererbung mit </a:t>
            </a:r>
            <a:r>
              <a:rPr lang="de-DE" dirty="0" err="1" smtClean="0"/>
              <a:t>Konstruktoren</a:t>
            </a:r>
            <a:r>
              <a:rPr lang="de-DE" dirty="0" smtClean="0"/>
              <a:t> eine objektbasierte Vererbung gegenüber, die ohne Konstruktor-Funktionen und das </a:t>
            </a:r>
            <a:r>
              <a:rPr lang="de-DE" dirty="0" err="1" smtClean="0">
                <a:latin typeface="Consolas"/>
                <a:cs typeface="Consolas"/>
              </a:rPr>
              <a:t>new</a:t>
            </a:r>
            <a:r>
              <a:rPr lang="de-DE" dirty="0" err="1" smtClean="0"/>
              <a:t>-Keyword</a:t>
            </a:r>
            <a:r>
              <a:rPr lang="de-DE" dirty="0" smtClean="0"/>
              <a:t> auskommt.</a:t>
            </a:r>
          </a:p>
          <a:p>
            <a:r>
              <a:rPr lang="de-DE" dirty="0" smtClean="0"/>
              <a:t>Damit lässt </a:t>
            </a:r>
            <a:r>
              <a:rPr lang="de-DE" dirty="0"/>
              <a:t>sich </a:t>
            </a:r>
            <a:r>
              <a:rPr lang="de-DE" dirty="0" smtClean="0"/>
              <a:t>Vererbung </a:t>
            </a:r>
            <a:r>
              <a:rPr lang="de-DE" b="1" dirty="0" smtClean="0"/>
              <a:t>von Objekten</a:t>
            </a:r>
            <a:r>
              <a:rPr lang="de-DE" dirty="0"/>
              <a:t> </a:t>
            </a:r>
            <a:r>
              <a:rPr lang="de-DE" dirty="0" smtClean="0"/>
              <a:t>implementieren.</a:t>
            </a:r>
          </a:p>
          <a:p>
            <a:r>
              <a:rPr lang="de-DE" dirty="0" smtClean="0"/>
              <a:t>Eine Verbindung wird über die </a:t>
            </a:r>
            <a:r>
              <a:rPr lang="de-DE" dirty="0" smtClean="0">
                <a:latin typeface="Consolas"/>
                <a:cs typeface="Consolas"/>
              </a:rPr>
              <a:t>__</a:t>
            </a:r>
            <a:r>
              <a:rPr lang="de-DE" dirty="0" err="1" smtClean="0">
                <a:latin typeface="Consolas"/>
                <a:cs typeface="Consolas"/>
              </a:rPr>
              <a:t>proto</a:t>
            </a:r>
            <a:r>
              <a:rPr lang="de-DE" dirty="0" smtClean="0">
                <a:latin typeface="Consolas"/>
                <a:cs typeface="Consolas"/>
              </a:rPr>
              <a:t>__</a:t>
            </a:r>
            <a:r>
              <a:rPr lang="de-DE" dirty="0" smtClean="0"/>
              <a:t>-Referenz hergestellt.</a:t>
            </a:r>
          </a:p>
          <a:p>
            <a:r>
              <a:rPr lang="de-DE" dirty="0" err="1" smtClean="0">
                <a:latin typeface="Consolas"/>
                <a:cs typeface="Consolas"/>
              </a:rPr>
              <a:t>instanceof</a:t>
            </a:r>
            <a:r>
              <a:rPr lang="de-DE" dirty="0" smtClean="0"/>
              <a:t> steht dann nicht mehr zur Verfügung.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Objekte in ES5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9805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Web 2.0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395536" y="1628800"/>
            <a:ext cx="403244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smtClean="0"/>
              <a:t>Ruby on </a:t>
            </a:r>
            <a:r>
              <a:rPr lang="de-DE" sz="1600" dirty="0" err="1" smtClean="0"/>
              <a:t>Rails</a:t>
            </a:r>
            <a:endParaRPr lang="de-DE" sz="1600" dirty="0" smtClean="0"/>
          </a:p>
          <a:p>
            <a:endParaRPr lang="de-DE" sz="1600" dirty="0"/>
          </a:p>
          <a:p>
            <a:r>
              <a:rPr lang="de-DE" sz="1600" dirty="0" smtClean="0"/>
              <a:t>Server: Ruby</a:t>
            </a:r>
          </a:p>
          <a:p>
            <a:r>
              <a:rPr lang="de-DE" sz="1600" dirty="0" smtClean="0"/>
              <a:t>Client: Ajax </a:t>
            </a:r>
            <a:r>
              <a:rPr lang="de-DE" sz="1600" dirty="0" err="1" smtClean="0"/>
              <a:t>with</a:t>
            </a:r>
            <a:r>
              <a:rPr lang="de-DE" sz="1600" dirty="0" smtClean="0"/>
              <a:t> Prototype </a:t>
            </a:r>
          </a:p>
          <a:p>
            <a:endParaRPr lang="de-DE" sz="2000" dirty="0"/>
          </a:p>
        </p:txBody>
      </p:sp>
      <p:pic>
        <p:nvPicPr>
          <p:cNvPr id="4" name="Bild 3" descr="rail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276326"/>
            <a:ext cx="3424838" cy="436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17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New Wave JS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712"/>
            <a:ext cx="91440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007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90000" rIns="180000" bIns="90000" rtlCol="0" anchor="t" anchorCtr="0">
            <a:spAutoFit/>
          </a:bodyPr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 marL="0" indent="0">
              <a:buNone/>
            </a:pPr>
            <a:r>
              <a:rPr lang="de-DE" dirty="0" smtClean="0">
                <a:solidFill>
                  <a:schemeClr val="bg1"/>
                </a:solidFill>
              </a:rPr>
              <a:t>„</a:t>
            </a:r>
            <a:r>
              <a:rPr lang="de-DE" dirty="0" err="1" smtClean="0">
                <a:solidFill>
                  <a:schemeClr val="bg1"/>
                </a:solidFill>
              </a:rPr>
              <a:t>jQuery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a fast, </a:t>
            </a:r>
            <a:r>
              <a:rPr lang="de-DE" dirty="0" err="1">
                <a:solidFill>
                  <a:schemeClr val="bg1"/>
                </a:solidFill>
              </a:rPr>
              <a:t>small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and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feature-rich</a:t>
            </a:r>
            <a:r>
              <a:rPr lang="de-DE" dirty="0">
                <a:solidFill>
                  <a:schemeClr val="bg1"/>
                </a:solidFill>
              </a:rPr>
              <a:t> JavaScript </a:t>
            </a:r>
            <a:r>
              <a:rPr lang="de-DE" dirty="0" err="1">
                <a:solidFill>
                  <a:schemeClr val="bg1"/>
                </a:solidFill>
              </a:rPr>
              <a:t>library</a:t>
            </a:r>
            <a:r>
              <a:rPr lang="de-DE" dirty="0">
                <a:solidFill>
                  <a:schemeClr val="bg1"/>
                </a:solidFill>
              </a:rPr>
              <a:t>. </a:t>
            </a:r>
            <a:r>
              <a:rPr lang="de-DE" dirty="0" err="1">
                <a:solidFill>
                  <a:schemeClr val="bg1"/>
                </a:solidFill>
              </a:rPr>
              <a:t>It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makes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things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like</a:t>
            </a:r>
            <a:r>
              <a:rPr lang="de-DE" dirty="0">
                <a:solidFill>
                  <a:schemeClr val="bg1"/>
                </a:solidFill>
              </a:rPr>
              <a:t> HTML </a:t>
            </a:r>
            <a:r>
              <a:rPr lang="de-DE" dirty="0" err="1">
                <a:solidFill>
                  <a:schemeClr val="bg1"/>
                </a:solidFill>
              </a:rPr>
              <a:t>document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traversal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and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manipulation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event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handling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animation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and</a:t>
            </a:r>
            <a:r>
              <a:rPr lang="de-DE" dirty="0">
                <a:solidFill>
                  <a:schemeClr val="bg1"/>
                </a:solidFill>
              </a:rPr>
              <a:t> Ajax </a:t>
            </a:r>
            <a:r>
              <a:rPr lang="de-DE" dirty="0" err="1">
                <a:solidFill>
                  <a:schemeClr val="bg1"/>
                </a:solidFill>
              </a:rPr>
              <a:t>much</a:t>
            </a:r>
            <a:r>
              <a:rPr lang="de-DE" dirty="0">
                <a:solidFill>
                  <a:schemeClr val="bg1"/>
                </a:solidFill>
              </a:rPr>
              <a:t> simpler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an easy-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-</a:t>
            </a:r>
            <a:r>
              <a:rPr lang="de-DE" dirty="0" err="1">
                <a:solidFill>
                  <a:schemeClr val="bg1"/>
                </a:solidFill>
              </a:rPr>
              <a:t>use</a:t>
            </a:r>
            <a:r>
              <a:rPr lang="de-DE" dirty="0">
                <a:solidFill>
                  <a:schemeClr val="bg1"/>
                </a:solidFill>
              </a:rPr>
              <a:t> API </a:t>
            </a:r>
            <a:r>
              <a:rPr lang="de-DE" dirty="0" err="1">
                <a:solidFill>
                  <a:schemeClr val="bg1"/>
                </a:solidFill>
              </a:rPr>
              <a:t>that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works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across</a:t>
            </a:r>
            <a:r>
              <a:rPr lang="de-DE" dirty="0">
                <a:solidFill>
                  <a:schemeClr val="bg1"/>
                </a:solidFill>
              </a:rPr>
              <a:t> a </a:t>
            </a:r>
            <a:r>
              <a:rPr lang="de-DE" dirty="0" err="1">
                <a:solidFill>
                  <a:schemeClr val="bg1"/>
                </a:solidFill>
              </a:rPr>
              <a:t>multitude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browsers</a:t>
            </a:r>
            <a:r>
              <a:rPr lang="de-DE" dirty="0">
                <a:solidFill>
                  <a:schemeClr val="bg1"/>
                </a:solidFill>
              </a:rPr>
              <a:t>.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a </a:t>
            </a:r>
            <a:r>
              <a:rPr lang="de-DE" dirty="0" err="1">
                <a:solidFill>
                  <a:schemeClr val="bg1"/>
                </a:solidFill>
              </a:rPr>
              <a:t>combination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versatility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and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extensibility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jQuery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has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changed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way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that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millions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people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write</a:t>
            </a:r>
            <a:r>
              <a:rPr lang="de-DE" dirty="0">
                <a:solidFill>
                  <a:schemeClr val="bg1"/>
                </a:solidFill>
              </a:rPr>
              <a:t> JavaScript</a:t>
            </a:r>
            <a:r>
              <a:rPr lang="de-DE" dirty="0" smtClean="0">
                <a:solidFill>
                  <a:schemeClr val="bg1"/>
                </a:solidFill>
              </a:rPr>
              <a:t>.“ -- </a:t>
            </a:r>
            <a:r>
              <a:rPr lang="de-DE" dirty="0" err="1" smtClean="0">
                <a:solidFill>
                  <a:schemeClr val="bg1"/>
                </a:solidFill>
              </a:rPr>
              <a:t>jQuery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solidFill>
                  <a:srgbClr val="FFFFFF"/>
                </a:solidFill>
              </a:rPr>
              <a:t>jQuery</a:t>
            </a:r>
            <a:endParaRPr lang="de-DE" dirty="0">
              <a:solidFill>
                <a:srgbClr val="FFFFFF"/>
              </a:solidFill>
            </a:endParaRPr>
          </a:p>
        </p:txBody>
      </p:sp>
      <p:pic>
        <p:nvPicPr>
          <p:cNvPr id="4" name="Bild 3" descr="logo-jque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869160"/>
            <a:ext cx="30861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48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2006	</a:t>
            </a:r>
            <a:r>
              <a:rPr lang="de-DE" dirty="0" err="1" smtClean="0"/>
              <a:t>jQuery</a:t>
            </a:r>
            <a:r>
              <a:rPr lang="de-DE" dirty="0" smtClean="0"/>
              <a:t> 1.0</a:t>
            </a:r>
          </a:p>
          <a:p>
            <a:r>
              <a:rPr lang="de-DE" dirty="0" smtClean="0"/>
              <a:t>2007	</a:t>
            </a:r>
            <a:r>
              <a:rPr lang="de-DE" dirty="0" err="1" smtClean="0"/>
              <a:t>jQuery</a:t>
            </a:r>
            <a:r>
              <a:rPr lang="de-DE" dirty="0" smtClean="0"/>
              <a:t> 1.2</a:t>
            </a:r>
          </a:p>
          <a:p>
            <a:r>
              <a:rPr lang="de-DE" dirty="0" smtClean="0"/>
              <a:t>2008	</a:t>
            </a:r>
            <a:r>
              <a:rPr lang="de-DE" dirty="0" err="1" smtClean="0"/>
              <a:t>jQuery</a:t>
            </a:r>
            <a:r>
              <a:rPr lang="de-DE" dirty="0" smtClean="0"/>
              <a:t> UI</a:t>
            </a:r>
          </a:p>
          <a:p>
            <a:r>
              <a:rPr lang="de-DE" dirty="0" smtClean="0"/>
              <a:t>2010	</a:t>
            </a:r>
            <a:r>
              <a:rPr lang="de-DE" dirty="0" err="1" smtClean="0"/>
              <a:t>jQuery</a:t>
            </a:r>
            <a:r>
              <a:rPr lang="de-DE" dirty="0" smtClean="0"/>
              <a:t> Mobile</a:t>
            </a:r>
          </a:p>
          <a:p>
            <a:r>
              <a:rPr lang="de-DE" dirty="0" smtClean="0"/>
              <a:t>2013	</a:t>
            </a:r>
            <a:r>
              <a:rPr lang="de-DE" dirty="0" err="1" smtClean="0"/>
              <a:t>jQuery</a:t>
            </a:r>
            <a:r>
              <a:rPr lang="de-DE" dirty="0" smtClean="0"/>
              <a:t> 2.0 (</a:t>
            </a:r>
            <a:r>
              <a:rPr lang="de-DE" dirty="0" err="1" smtClean="0"/>
              <a:t>Dropping</a:t>
            </a:r>
            <a:r>
              <a:rPr lang="de-DE" dirty="0" smtClean="0"/>
              <a:t> IE6 - 8)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Historie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1812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2211562"/>
              </p:ext>
            </p:extLst>
          </p:nvPr>
        </p:nvGraphicFramePr>
        <p:xfrm>
          <a:off x="252413" y="1187450"/>
          <a:ext cx="8531226" cy="2397759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799307"/>
                <a:gridCol w="2520280"/>
                <a:gridCol w="4211639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Selector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CSS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jQuery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Tag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 {}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$(‚P‘)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ID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#</a:t>
                      </a:r>
                      <a:r>
                        <a:rPr lang="de-DE" dirty="0" err="1" smtClean="0"/>
                        <a:t>my-id</a:t>
                      </a:r>
                      <a:r>
                        <a:rPr lang="de-DE" baseline="0" dirty="0" smtClean="0"/>
                        <a:t> {}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$(‚#</a:t>
                      </a:r>
                      <a:r>
                        <a:rPr lang="de-DE" dirty="0" err="1" smtClean="0"/>
                        <a:t>my-id</a:t>
                      </a:r>
                      <a:r>
                        <a:rPr lang="de-DE" dirty="0" smtClean="0"/>
                        <a:t>‘)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Class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.</a:t>
                      </a:r>
                      <a:r>
                        <a:rPr lang="de-DE" dirty="0" err="1" smtClean="0"/>
                        <a:t>my-class</a:t>
                      </a:r>
                      <a:r>
                        <a:rPr lang="de-DE" dirty="0" smtClean="0"/>
                        <a:t>{}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$(‚.</a:t>
                      </a:r>
                      <a:r>
                        <a:rPr lang="de-DE" dirty="0" err="1" smtClean="0"/>
                        <a:t>my-class</a:t>
                      </a:r>
                      <a:r>
                        <a:rPr lang="de-DE" dirty="0" smtClean="0"/>
                        <a:t>‘)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Attribute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$(‚a[</a:t>
                      </a:r>
                      <a:r>
                        <a:rPr lang="de-DE" dirty="0" err="1" smtClean="0"/>
                        <a:t>data-role</a:t>
                      </a:r>
                      <a:r>
                        <a:rPr lang="de-DE" dirty="0" smtClean="0"/>
                        <a:t>=„</a:t>
                      </a:r>
                      <a:r>
                        <a:rPr lang="de-DE" dirty="0" err="1" smtClean="0"/>
                        <a:t>enhanced</a:t>
                      </a:r>
                      <a:r>
                        <a:rPr lang="de-DE" dirty="0" smtClean="0"/>
                        <a:t>“]‘)</a:t>
                      </a:r>
                    </a:p>
                    <a:p>
                      <a:r>
                        <a:rPr lang="de-DE" dirty="0" smtClean="0"/>
                        <a:t>$(‚a[</a:t>
                      </a:r>
                      <a:r>
                        <a:rPr lang="de-DE" dirty="0" err="1" smtClean="0"/>
                        <a:t>href</a:t>
                      </a:r>
                      <a:r>
                        <a:rPr lang="de-DE" dirty="0" smtClean="0"/>
                        <a:t>$=„.</a:t>
                      </a:r>
                      <a:r>
                        <a:rPr lang="de-DE" dirty="0" err="1" smtClean="0"/>
                        <a:t>pdf</a:t>
                      </a:r>
                      <a:r>
                        <a:rPr lang="de-DE" dirty="0" smtClean="0"/>
                        <a:t>“]‘)</a:t>
                      </a:r>
                    </a:p>
                    <a:p>
                      <a:r>
                        <a:rPr lang="de-DE" dirty="0" smtClean="0"/>
                        <a:t>$(‚a[</a:t>
                      </a:r>
                      <a:r>
                        <a:rPr lang="de-DE" dirty="0" err="1" smtClean="0"/>
                        <a:t>href</a:t>
                      </a:r>
                      <a:r>
                        <a:rPr lang="de-DE" dirty="0" smtClean="0"/>
                        <a:t>^=„</a:t>
                      </a:r>
                      <a:r>
                        <a:rPr lang="de-DE" dirty="0" err="1" smtClean="0"/>
                        <a:t>mailto</a:t>
                      </a:r>
                      <a:r>
                        <a:rPr lang="de-DE" dirty="0" smtClean="0"/>
                        <a:t>:“]‘)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Selektoren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652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Wenn möglich, verwendet </a:t>
            </a:r>
            <a:r>
              <a:rPr lang="de-DE" dirty="0" err="1" smtClean="0"/>
              <a:t>jQuery</a:t>
            </a:r>
            <a:r>
              <a:rPr lang="de-DE" dirty="0" smtClean="0"/>
              <a:t> browsereigene DOM-</a:t>
            </a:r>
            <a:r>
              <a:rPr lang="de-DE" dirty="0" err="1" smtClean="0"/>
              <a:t>Selektoren</a:t>
            </a:r>
            <a:r>
              <a:rPr lang="de-DE" dirty="0" smtClean="0"/>
              <a:t>.</a:t>
            </a:r>
          </a:p>
          <a:p>
            <a:r>
              <a:rPr lang="de-DE" dirty="0" smtClean="0"/>
              <a:t>Wenn das nicht möglich ist (Browser implementiert den </a:t>
            </a:r>
            <a:r>
              <a:rPr lang="de-DE" dirty="0" err="1" smtClean="0"/>
              <a:t>Selektor</a:t>
            </a:r>
            <a:r>
              <a:rPr lang="de-DE" dirty="0" smtClean="0"/>
              <a:t> nicht), dann fällt </a:t>
            </a:r>
            <a:r>
              <a:rPr lang="de-DE" dirty="0" err="1" smtClean="0"/>
              <a:t>jQuery</a:t>
            </a:r>
            <a:r>
              <a:rPr lang="de-DE" dirty="0" smtClean="0"/>
              <a:t> auf eigene </a:t>
            </a:r>
            <a:r>
              <a:rPr lang="de-DE" dirty="0" err="1" smtClean="0"/>
              <a:t>Selektoren</a:t>
            </a:r>
            <a:r>
              <a:rPr lang="de-DE" dirty="0" smtClean="0"/>
              <a:t> zurück.</a:t>
            </a:r>
          </a:p>
          <a:p>
            <a:r>
              <a:rPr lang="de-DE" dirty="0" smtClean="0"/>
              <a:t>Daher sollte man </a:t>
            </a:r>
            <a:r>
              <a:rPr lang="de-DE" dirty="0" err="1" smtClean="0"/>
              <a:t>Selektoren</a:t>
            </a:r>
            <a:r>
              <a:rPr lang="de-DE" dirty="0" smtClean="0"/>
              <a:t> direkt im Browser ausprobieren</a:t>
            </a:r>
            <a:br>
              <a:rPr lang="de-DE" dirty="0" smtClean="0"/>
            </a:br>
            <a:r>
              <a:rPr lang="de-DE" dirty="0" smtClean="0">
                <a:latin typeface="Consolas"/>
                <a:cs typeface="Consolas"/>
              </a:rPr>
              <a:t>/</a:t>
            </a:r>
            <a:r>
              <a:rPr lang="de-DE" dirty="0">
                <a:latin typeface="Consolas"/>
                <a:cs typeface="Consolas"/>
              </a:rPr>
              <a:t>/ Chrome, FF 3.5, IE 8, Opera 10, Safari </a:t>
            </a:r>
            <a:r>
              <a:rPr lang="de-DE" dirty="0" smtClean="0">
                <a:latin typeface="Consolas"/>
                <a:cs typeface="Consolas"/>
              </a:rPr>
              <a:t>3.2</a:t>
            </a:r>
            <a:br>
              <a:rPr lang="de-DE" dirty="0" smtClean="0">
                <a:latin typeface="Consolas"/>
                <a:cs typeface="Consolas"/>
              </a:rPr>
            </a:br>
            <a:r>
              <a:rPr lang="de-DE" dirty="0" err="1" smtClean="0">
                <a:latin typeface="Consolas"/>
                <a:cs typeface="Consolas"/>
              </a:rPr>
              <a:t>var</a:t>
            </a:r>
            <a:r>
              <a:rPr lang="de-DE" dirty="0" smtClean="0">
                <a:latin typeface="Consolas"/>
                <a:cs typeface="Consolas"/>
              </a:rPr>
              <a:t> </a:t>
            </a:r>
            <a:r>
              <a:rPr lang="de-DE" dirty="0" err="1" smtClean="0">
                <a:latin typeface="Consolas"/>
                <a:cs typeface="Consolas"/>
              </a:rPr>
              <a:t>e</a:t>
            </a:r>
            <a:r>
              <a:rPr lang="de-DE" dirty="0" smtClean="0">
                <a:latin typeface="Consolas"/>
                <a:cs typeface="Consolas"/>
              </a:rPr>
              <a:t> </a:t>
            </a:r>
            <a:r>
              <a:rPr lang="de-DE" dirty="0">
                <a:latin typeface="Consolas"/>
                <a:cs typeface="Consolas"/>
              </a:rPr>
              <a:t>= </a:t>
            </a:r>
            <a:r>
              <a:rPr lang="de-DE" dirty="0" err="1">
                <a:latin typeface="Consolas"/>
                <a:cs typeface="Consolas"/>
              </a:rPr>
              <a:t>document.querySelectorAll</a:t>
            </a:r>
            <a:r>
              <a:rPr lang="de-DE" dirty="0">
                <a:latin typeface="Consolas"/>
                <a:cs typeface="Consolas"/>
              </a:rPr>
              <a:t>(“</a:t>
            </a:r>
            <a:r>
              <a:rPr lang="de-DE" dirty="0" err="1" smtClean="0">
                <a:latin typeface="Consolas"/>
                <a:cs typeface="Consolas"/>
              </a:rPr>
              <a:t>div.e</a:t>
            </a:r>
            <a:r>
              <a:rPr lang="de-DE" dirty="0" smtClean="0">
                <a:latin typeface="Consolas"/>
                <a:cs typeface="Consolas"/>
              </a:rPr>
              <a:t>"</a:t>
            </a:r>
            <a:r>
              <a:rPr lang="de-DE" dirty="0"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Selektoren</a:t>
            </a:r>
            <a:r>
              <a:rPr lang="de-DE" dirty="0" smtClean="0"/>
              <a:t> und Performance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2067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DOM-Manipulationen sind teuer. Daher sollten Aktionen, die auf dem DOM stattfinden, erst durchgeführt werden, wenn sie benötigt werden (z.B. nach einem </a:t>
            </a:r>
            <a:r>
              <a:rPr lang="de-DE" dirty="0" err="1">
                <a:latin typeface="Consolas"/>
                <a:cs typeface="Consolas"/>
              </a:rPr>
              <a:t>click</a:t>
            </a:r>
            <a:r>
              <a:rPr lang="de-DE" dirty="0"/>
              <a:t>-Event)</a:t>
            </a:r>
            <a:r>
              <a:rPr lang="de-DE" dirty="0" smtClean="0"/>
              <a:t>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Lazy</a:t>
            </a:r>
            <a:r>
              <a:rPr lang="de-DE" dirty="0" smtClean="0"/>
              <a:t> </a:t>
            </a:r>
            <a:r>
              <a:rPr lang="de-DE" dirty="0" err="1" smtClean="0"/>
              <a:t>Initialization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5503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Es kann nach dem Laden der Seite lange dauern, bis alle Event-Handler an DOM-Elemente gebunden sind. Um diese Zeit zu </a:t>
            </a:r>
            <a:r>
              <a:rPr lang="de-DE" dirty="0" smtClean="0"/>
              <a:t>minimieren, </a:t>
            </a:r>
            <a:r>
              <a:rPr lang="de-DE" dirty="0"/>
              <a:t>bietet sich Event-Delegation an. </a:t>
            </a: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Man </a:t>
            </a:r>
            <a:r>
              <a:rPr lang="de-DE" dirty="0"/>
              <a:t>registriert ein Event (z.B. ein </a:t>
            </a:r>
            <a:r>
              <a:rPr lang="de-DE" dirty="0" err="1"/>
              <a:t>click</a:t>
            </a:r>
            <a:r>
              <a:rPr lang="de-DE" dirty="0"/>
              <a:t>-Event) an einen umschließenden Bereich, der sich z.B. über eine ID referenzieren lässt. Die Auflösung auf das einzelne geklickte Element findet dann erst nach dem </a:t>
            </a:r>
            <a:r>
              <a:rPr lang="de-DE" dirty="0" err="1"/>
              <a:t>click</a:t>
            </a:r>
            <a:r>
              <a:rPr lang="de-DE" dirty="0"/>
              <a:t>-Event statt.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Event-Delegation </a:t>
            </a:r>
          </a:p>
        </p:txBody>
      </p:sp>
    </p:spTree>
    <p:extLst>
      <p:ext uri="{BB962C8B-B14F-4D97-AF65-F5344CB8AC3E}">
        <p14:creationId xmlns:p14="http://schemas.microsoft.com/office/powerpoint/2010/main" val="1665417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$("#</a:t>
            </a:r>
            <a:r>
              <a:rPr lang="de-DE" dirty="0" err="1"/>
              <a:t>dataTable</a:t>
            </a:r>
            <a:r>
              <a:rPr lang="de-DE" dirty="0"/>
              <a:t> </a:t>
            </a:r>
            <a:r>
              <a:rPr lang="de-DE" dirty="0" err="1"/>
              <a:t>tbody</a:t>
            </a:r>
            <a:r>
              <a:rPr lang="de-DE" dirty="0"/>
              <a:t> </a:t>
            </a:r>
            <a:r>
              <a:rPr lang="de-DE" dirty="0" err="1"/>
              <a:t>tr</a:t>
            </a:r>
            <a:r>
              <a:rPr lang="de-DE" dirty="0"/>
              <a:t>").on("</a:t>
            </a:r>
            <a:r>
              <a:rPr lang="de-DE" dirty="0" err="1"/>
              <a:t>click</a:t>
            </a:r>
            <a:r>
              <a:rPr lang="de-DE" dirty="0"/>
              <a:t>", </a:t>
            </a:r>
            <a:r>
              <a:rPr lang="de-DE" dirty="0" err="1"/>
              <a:t>function</a:t>
            </a:r>
            <a:r>
              <a:rPr lang="de-DE" dirty="0"/>
              <a:t>(</a:t>
            </a:r>
            <a:r>
              <a:rPr lang="de-DE" dirty="0" err="1"/>
              <a:t>event</a:t>
            </a:r>
            <a:r>
              <a:rPr lang="de-DE" dirty="0"/>
              <a:t>){</a:t>
            </a:r>
          </a:p>
          <a:p>
            <a:r>
              <a:rPr lang="de-DE" dirty="0"/>
              <a:t>	alert($(</a:t>
            </a:r>
            <a:r>
              <a:rPr lang="de-DE" dirty="0" err="1"/>
              <a:t>this</a:t>
            </a:r>
            <a:r>
              <a:rPr lang="de-DE" dirty="0"/>
              <a:t>).</a:t>
            </a:r>
            <a:r>
              <a:rPr lang="de-DE" dirty="0" err="1"/>
              <a:t>text</a:t>
            </a:r>
            <a:r>
              <a:rPr lang="de-DE" dirty="0"/>
              <a:t>());</a:t>
            </a:r>
          </a:p>
          <a:p>
            <a:r>
              <a:rPr lang="de-DE" dirty="0"/>
              <a:t>});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Event </a:t>
            </a:r>
            <a:r>
              <a:rPr lang="de-DE" dirty="0" err="1" smtClean="0"/>
              <a:t>binding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4408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$("#</a:t>
            </a:r>
            <a:r>
              <a:rPr lang="de-DE" dirty="0" err="1"/>
              <a:t>dataTable</a:t>
            </a:r>
            <a:r>
              <a:rPr lang="de-DE" dirty="0"/>
              <a:t> </a:t>
            </a:r>
            <a:r>
              <a:rPr lang="de-DE" dirty="0" err="1"/>
              <a:t>tbody</a:t>
            </a:r>
            <a:r>
              <a:rPr lang="de-DE" dirty="0"/>
              <a:t>").on("</a:t>
            </a:r>
            <a:r>
              <a:rPr lang="de-DE" dirty="0" err="1"/>
              <a:t>click</a:t>
            </a:r>
            <a:r>
              <a:rPr lang="de-DE" dirty="0"/>
              <a:t>", "</a:t>
            </a:r>
            <a:r>
              <a:rPr lang="de-DE" dirty="0" err="1"/>
              <a:t>tr</a:t>
            </a:r>
            <a:r>
              <a:rPr lang="de-DE" dirty="0"/>
              <a:t>", </a:t>
            </a:r>
            <a:r>
              <a:rPr lang="de-DE" dirty="0" err="1"/>
              <a:t>function</a:t>
            </a:r>
            <a:r>
              <a:rPr lang="de-DE" dirty="0"/>
              <a:t>(</a:t>
            </a:r>
            <a:r>
              <a:rPr lang="de-DE" dirty="0" err="1"/>
              <a:t>event</a:t>
            </a:r>
            <a:r>
              <a:rPr lang="de-DE" dirty="0"/>
              <a:t>){</a:t>
            </a:r>
          </a:p>
          <a:p>
            <a:r>
              <a:rPr lang="de-DE" dirty="0"/>
              <a:t>	alert($(</a:t>
            </a:r>
            <a:r>
              <a:rPr lang="de-DE" dirty="0" err="1"/>
              <a:t>this</a:t>
            </a:r>
            <a:r>
              <a:rPr lang="de-DE" dirty="0"/>
              <a:t>).</a:t>
            </a:r>
            <a:r>
              <a:rPr lang="de-DE" dirty="0" err="1"/>
              <a:t>text</a:t>
            </a:r>
            <a:r>
              <a:rPr lang="de-DE" dirty="0"/>
              <a:t>());</a:t>
            </a:r>
          </a:p>
          <a:p>
            <a:r>
              <a:rPr lang="de-DE" dirty="0"/>
              <a:t>});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Event </a:t>
            </a:r>
            <a:r>
              <a:rPr lang="de-DE" dirty="0" err="1" smtClean="0"/>
              <a:t>binding</a:t>
            </a:r>
            <a:r>
              <a:rPr lang="de-DE" dirty="0" smtClean="0"/>
              <a:t> mit </a:t>
            </a:r>
            <a:r>
              <a:rPr lang="de-DE" dirty="0" err="1" smtClean="0"/>
              <a:t>Delegates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867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/*</a:t>
            </a:r>
            <a:r>
              <a:rPr lang="de-DE" dirty="0" smtClean="0"/>
              <a:t>*</a:t>
            </a:r>
            <a:br>
              <a:rPr lang="de-DE" dirty="0" smtClean="0"/>
            </a:br>
            <a:r>
              <a:rPr lang="de-DE" dirty="0" smtClean="0"/>
              <a:t>* </a:t>
            </a:r>
            <a:r>
              <a:rPr lang="de-DE" dirty="0"/>
              <a:t>A Task </a:t>
            </a:r>
            <a:r>
              <a:rPr lang="de-DE" dirty="0" err="1" smtClean="0"/>
              <a:t>Object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* </a:t>
            </a:r>
            <a:r>
              <a:rPr lang="de-DE" dirty="0"/>
              <a:t>@</a:t>
            </a:r>
            <a:r>
              <a:rPr lang="de-DE" dirty="0" err="1"/>
              <a:t>extends</a:t>
            </a:r>
            <a:r>
              <a:rPr lang="de-DE" dirty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*</a:t>
            </a:r>
            <a:r>
              <a:rPr lang="de-DE" dirty="0"/>
              <a:t>/</a:t>
            </a:r>
          </a:p>
          <a:p>
            <a:r>
              <a:rPr lang="de-DE" dirty="0" err="1"/>
              <a:t>var</a:t>
            </a:r>
            <a:r>
              <a:rPr lang="de-DE" dirty="0"/>
              <a:t> </a:t>
            </a:r>
            <a:r>
              <a:rPr lang="de-DE" dirty="0" err="1"/>
              <a:t>task</a:t>
            </a:r>
            <a:r>
              <a:rPr lang="de-DE" dirty="0"/>
              <a:t> </a:t>
            </a:r>
            <a:r>
              <a:rPr lang="de-DE" dirty="0" smtClean="0"/>
              <a:t>= </a:t>
            </a:r>
            <a:r>
              <a:rPr lang="de-DE" dirty="0" err="1"/>
              <a:t>Object.create</a:t>
            </a:r>
            <a:r>
              <a:rPr lang="de-DE" dirty="0"/>
              <a:t>({}, {</a:t>
            </a:r>
          </a:p>
          <a:p>
            <a:r>
              <a:rPr lang="de-DE" dirty="0"/>
              <a:t>    /*</a:t>
            </a:r>
            <a:r>
              <a:rPr lang="de-DE" dirty="0" smtClean="0"/>
              <a:t>*</a:t>
            </a:r>
            <a:br>
              <a:rPr lang="de-DE" dirty="0" smtClean="0"/>
            </a:br>
            <a:r>
              <a:rPr lang="de-DE" dirty="0" smtClean="0"/>
              <a:t>     </a:t>
            </a:r>
            <a:r>
              <a:rPr lang="de-DE" dirty="0"/>
              <a:t>* The </a:t>
            </a:r>
            <a:r>
              <a:rPr lang="de-DE" dirty="0" err="1"/>
              <a:t>subject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Task </a:t>
            </a:r>
            <a:r>
              <a:rPr lang="de-DE" dirty="0" err="1" smtClean="0"/>
              <a:t>Object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    </a:t>
            </a:r>
            <a:r>
              <a:rPr lang="de-DE" dirty="0"/>
              <a:t>* @type {String</a:t>
            </a:r>
            <a:r>
              <a:rPr lang="de-DE" dirty="0" smtClean="0"/>
              <a:t>}</a:t>
            </a:r>
            <a:br>
              <a:rPr lang="de-DE" dirty="0" smtClean="0"/>
            </a:br>
            <a:r>
              <a:rPr lang="de-DE" dirty="0" smtClean="0"/>
              <a:t>     </a:t>
            </a:r>
            <a:r>
              <a:rPr lang="de-DE" dirty="0"/>
              <a:t>* @</a:t>
            </a:r>
            <a:r>
              <a:rPr lang="de-DE" dirty="0" err="1"/>
              <a:t>memberOf</a:t>
            </a:r>
            <a:r>
              <a:rPr lang="de-DE" dirty="0"/>
              <a:t> </a:t>
            </a:r>
            <a:r>
              <a:rPr lang="de-DE" dirty="0" err="1" smtClean="0"/>
              <a:t>task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			*</a:t>
            </a:r>
            <a:r>
              <a:rPr lang="de-DE" dirty="0"/>
              <a:t>/</a:t>
            </a:r>
          </a:p>
          <a:p>
            <a:r>
              <a:rPr lang="de-DE" dirty="0"/>
              <a:t>    </a:t>
            </a:r>
            <a:r>
              <a:rPr lang="de-DE" dirty="0" err="1"/>
              <a:t>subject</a:t>
            </a:r>
            <a:r>
              <a:rPr lang="de-DE" dirty="0"/>
              <a:t> :	{</a:t>
            </a:r>
          </a:p>
          <a:p>
            <a:r>
              <a:rPr lang="de-DE" dirty="0"/>
              <a:t>        </a:t>
            </a:r>
            <a:r>
              <a:rPr lang="de-DE" dirty="0" err="1"/>
              <a:t>value</a:t>
            </a:r>
            <a:r>
              <a:rPr lang="de-DE" dirty="0"/>
              <a:t>: '', </a:t>
            </a:r>
            <a:r>
              <a:rPr lang="de-DE" dirty="0" err="1"/>
              <a:t>writable</a:t>
            </a:r>
            <a:r>
              <a:rPr lang="de-DE" dirty="0"/>
              <a:t>: true, </a:t>
            </a:r>
            <a:r>
              <a:rPr lang="de-DE" dirty="0" err="1"/>
              <a:t>configurable</a:t>
            </a:r>
            <a:r>
              <a:rPr lang="de-DE" dirty="0"/>
              <a:t>: false, </a:t>
            </a:r>
            <a:r>
              <a:rPr lang="de-DE" dirty="0" err="1"/>
              <a:t>enumerable</a:t>
            </a:r>
            <a:r>
              <a:rPr lang="de-DE" dirty="0"/>
              <a:t>: true</a:t>
            </a:r>
          </a:p>
          <a:p>
            <a:r>
              <a:rPr lang="de-DE" dirty="0"/>
              <a:t>    }</a:t>
            </a:r>
          </a:p>
          <a:p>
            <a:r>
              <a:rPr lang="de-DE" dirty="0"/>
              <a:t>});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Object.create</a:t>
            </a:r>
            <a:r>
              <a:rPr lang="de-DE" dirty="0" smtClean="0"/>
              <a:t> in ES5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5549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 smtClean="0"/>
              <a:t>jQuery</a:t>
            </a:r>
            <a:r>
              <a:rPr lang="de-DE" dirty="0"/>
              <a:t> </a:t>
            </a:r>
            <a:r>
              <a:rPr lang="de-DE" dirty="0" smtClean="0"/>
              <a:t>verführt zu unstrukturiertem Code, da es lediglich eine Library, aber kein Framework ist.</a:t>
            </a:r>
          </a:p>
          <a:p>
            <a:pPr marL="0" indent="0">
              <a:buNone/>
            </a:pPr>
            <a:r>
              <a:rPr lang="de-DE" dirty="0" smtClean="0"/>
              <a:t>Die einzige Struktur, die </a:t>
            </a:r>
            <a:r>
              <a:rPr lang="de-DE" dirty="0" err="1" smtClean="0"/>
              <a:t>jQuery</a:t>
            </a:r>
            <a:r>
              <a:rPr lang="de-DE" dirty="0" smtClean="0"/>
              <a:t> vorgibt, ist die eines </a:t>
            </a:r>
            <a:r>
              <a:rPr lang="de-DE" dirty="0" err="1" smtClean="0"/>
              <a:t>Plugins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Struktur durch </a:t>
            </a:r>
            <a:r>
              <a:rPr lang="de-DE" dirty="0" err="1" smtClean="0"/>
              <a:t>Plugins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5134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// </a:t>
            </a:r>
            <a:r>
              <a:rPr lang="de-DE" dirty="0" err="1" smtClean="0"/>
              <a:t>Naming</a:t>
            </a:r>
            <a:r>
              <a:rPr lang="de-DE" dirty="0" smtClean="0"/>
              <a:t> </a:t>
            </a:r>
            <a:r>
              <a:rPr lang="de-DE" dirty="0" err="1" smtClean="0"/>
              <a:t>Convention</a:t>
            </a:r>
            <a:r>
              <a:rPr lang="de-DE" dirty="0" smtClean="0"/>
              <a:t>: </a:t>
            </a:r>
            <a:r>
              <a:rPr lang="de-DE" dirty="0" err="1" smtClean="0"/>
              <a:t>jquery.colorize.js</a:t>
            </a:r>
            <a:endParaRPr lang="de-DE" dirty="0" smtClean="0"/>
          </a:p>
          <a:p>
            <a:r>
              <a:rPr lang="de-DE" dirty="0"/>
              <a:t>$.</a:t>
            </a:r>
            <a:r>
              <a:rPr lang="de-DE" dirty="0" err="1" smtClean="0"/>
              <a:t>fn.colorize</a:t>
            </a:r>
            <a:r>
              <a:rPr lang="de-DE" dirty="0" smtClean="0"/>
              <a:t> </a:t>
            </a:r>
            <a:r>
              <a:rPr lang="de-DE" dirty="0"/>
              <a:t>= </a:t>
            </a:r>
            <a:r>
              <a:rPr lang="de-DE" dirty="0" err="1"/>
              <a:t>function</a:t>
            </a:r>
            <a:r>
              <a:rPr lang="de-DE" dirty="0"/>
              <a:t>() {</a:t>
            </a:r>
          </a:p>
          <a:p>
            <a:r>
              <a:rPr lang="de-DE" dirty="0" smtClean="0"/>
              <a:t>	/</a:t>
            </a:r>
            <a:r>
              <a:rPr lang="de-DE" dirty="0"/>
              <a:t>/ </a:t>
            </a:r>
            <a:r>
              <a:rPr lang="de-DE" dirty="0" err="1"/>
              <a:t>code</a:t>
            </a:r>
            <a:endParaRPr lang="de-DE" dirty="0"/>
          </a:p>
          <a:p>
            <a:r>
              <a:rPr lang="de-DE" dirty="0"/>
              <a:t>}</a:t>
            </a:r>
            <a:r>
              <a:rPr lang="de-DE" dirty="0" smtClean="0"/>
              <a:t>;</a:t>
            </a:r>
          </a:p>
          <a:p>
            <a:endParaRPr lang="de-DE" dirty="0" smtClean="0"/>
          </a:p>
          <a:p>
            <a:endParaRPr lang="de-DE" dirty="0"/>
          </a:p>
          <a:p>
            <a:r>
              <a:rPr lang="de-DE" dirty="0" smtClean="0"/>
              <a:t>// </a:t>
            </a:r>
            <a:r>
              <a:rPr lang="de-DE" dirty="0" err="1" smtClean="0"/>
              <a:t>usage</a:t>
            </a:r>
            <a:endParaRPr lang="de-DE" dirty="0" smtClean="0"/>
          </a:p>
          <a:p>
            <a:r>
              <a:rPr lang="de-DE" dirty="0"/>
              <a:t>$("</a:t>
            </a:r>
            <a:r>
              <a:rPr lang="de-DE" dirty="0" err="1"/>
              <a:t>selector</a:t>
            </a:r>
            <a:r>
              <a:rPr lang="de-DE" dirty="0"/>
              <a:t>")</a:t>
            </a:r>
            <a:r>
              <a:rPr lang="de-DE" dirty="0" smtClean="0"/>
              <a:t>.</a:t>
            </a:r>
            <a:r>
              <a:rPr lang="de-DE" dirty="0" err="1" smtClean="0"/>
              <a:t>colorize</a:t>
            </a:r>
            <a:r>
              <a:rPr lang="de-DE" dirty="0" smtClean="0"/>
              <a:t>(</a:t>
            </a:r>
            <a:r>
              <a:rPr lang="de-DE" dirty="0"/>
              <a:t>);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Anatomy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jQuery</a:t>
            </a:r>
            <a:r>
              <a:rPr lang="de-DE" dirty="0" smtClean="0"/>
              <a:t> </a:t>
            </a:r>
            <a:r>
              <a:rPr lang="de-DE" dirty="0" err="1" smtClean="0"/>
              <a:t>Plugin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5435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$.</a:t>
            </a:r>
            <a:r>
              <a:rPr lang="de-DE" dirty="0" err="1"/>
              <a:t>fn.colorize</a:t>
            </a:r>
            <a:r>
              <a:rPr lang="de-DE" dirty="0"/>
              <a:t> = </a:t>
            </a:r>
            <a:r>
              <a:rPr lang="de-DE" dirty="0" err="1"/>
              <a:t>function</a:t>
            </a:r>
            <a:r>
              <a:rPr lang="de-DE" dirty="0"/>
              <a:t>() {</a:t>
            </a:r>
          </a:p>
          <a:p>
            <a:r>
              <a:rPr lang="de-DE" dirty="0"/>
              <a:t>    </a:t>
            </a:r>
            <a:r>
              <a:rPr lang="de-DE" dirty="0" err="1"/>
              <a:t>jQuery</a:t>
            </a:r>
            <a:r>
              <a:rPr lang="de-DE" dirty="0"/>
              <a:t>(</a:t>
            </a:r>
            <a:r>
              <a:rPr lang="de-DE" dirty="0" err="1"/>
              <a:t>this</a:t>
            </a:r>
            <a:r>
              <a:rPr lang="de-DE" dirty="0"/>
              <a:t>).</a:t>
            </a:r>
            <a:r>
              <a:rPr lang="de-DE" dirty="0" err="1"/>
              <a:t>css</a:t>
            </a:r>
            <a:r>
              <a:rPr lang="de-DE" dirty="0"/>
              <a:t>('</a:t>
            </a:r>
            <a:r>
              <a:rPr lang="de-DE" dirty="0" err="1"/>
              <a:t>color</a:t>
            </a:r>
            <a:r>
              <a:rPr lang="de-DE" dirty="0"/>
              <a:t>', '</a:t>
            </a:r>
            <a:r>
              <a:rPr lang="de-DE" dirty="0" err="1"/>
              <a:t>red</a:t>
            </a:r>
            <a:r>
              <a:rPr lang="de-DE" dirty="0"/>
              <a:t>');</a:t>
            </a:r>
          </a:p>
          <a:p>
            <a:r>
              <a:rPr lang="de-DE" dirty="0"/>
              <a:t>};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Anatomy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jQuery</a:t>
            </a:r>
            <a:r>
              <a:rPr lang="de-DE" dirty="0"/>
              <a:t> </a:t>
            </a:r>
            <a:r>
              <a:rPr lang="de-DE" dirty="0" err="1"/>
              <a:t>Plugin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0276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-36512" y="0"/>
            <a:ext cx="9433048" cy="710140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>
                <a:solidFill>
                  <a:srgbClr val="FFFFFF"/>
                </a:solidFill>
              </a:rPr>
              <a:t>Baue einer Website, die eine </a:t>
            </a:r>
            <a:r>
              <a:rPr lang="de-DE" dirty="0" err="1" smtClean="0">
                <a:solidFill>
                  <a:srgbClr val="FFFFFF"/>
                </a:solidFill>
              </a:rPr>
              <a:t>TaskList</a:t>
            </a:r>
            <a:r>
              <a:rPr lang="de-DE" dirty="0" smtClean="0">
                <a:solidFill>
                  <a:srgbClr val="FFFFFF"/>
                </a:solidFill>
              </a:rPr>
              <a:t> tabellarisch darstellt:</a:t>
            </a:r>
          </a:p>
          <a:p>
            <a:pPr marL="0" indent="0">
              <a:buNone/>
            </a:pPr>
            <a:r>
              <a:rPr lang="de-DE" dirty="0" smtClean="0">
                <a:solidFill>
                  <a:srgbClr val="FFFFFF"/>
                </a:solidFill>
              </a:rPr>
              <a:t>Schreibe ein </a:t>
            </a:r>
            <a:r>
              <a:rPr lang="de-DE" dirty="0" err="1" smtClean="0">
                <a:solidFill>
                  <a:srgbClr val="FFFFFF"/>
                </a:solidFill>
              </a:rPr>
              <a:t>jQuery-Plugin</a:t>
            </a:r>
            <a:r>
              <a:rPr lang="de-DE" dirty="0" smtClean="0">
                <a:solidFill>
                  <a:srgbClr val="FFFFFF"/>
                </a:solidFill>
              </a:rPr>
              <a:t>, das ein Array von Tasks rendert.</a:t>
            </a:r>
          </a:p>
          <a:p>
            <a:pPr marL="0" indent="0">
              <a:buNone/>
            </a:pPr>
            <a:r>
              <a:rPr lang="de-DE" dirty="0" smtClean="0">
                <a:solidFill>
                  <a:srgbClr val="FFFFFF"/>
                </a:solidFill>
              </a:rPr>
              <a:t>Verwende das bereits erstellte </a:t>
            </a:r>
            <a:r>
              <a:rPr lang="de-DE" dirty="0" err="1" smtClean="0">
                <a:solidFill>
                  <a:srgbClr val="FFFFFF"/>
                </a:solidFill>
                <a:latin typeface="Consolas"/>
                <a:cs typeface="Consolas"/>
              </a:rPr>
              <a:t>todolist</a:t>
            </a:r>
            <a:r>
              <a:rPr lang="de-DE" dirty="0" smtClean="0">
                <a:solidFill>
                  <a:srgbClr val="FFFFFF"/>
                </a:solidFill>
              </a:rPr>
              <a:t>-AMD-Modul.</a:t>
            </a:r>
          </a:p>
          <a:p>
            <a:pPr marL="0" indent="0">
              <a:buNone/>
            </a:pPr>
            <a:r>
              <a:rPr lang="de-DE" dirty="0" smtClean="0">
                <a:solidFill>
                  <a:srgbClr val="FFFFFF"/>
                </a:solidFill>
              </a:rPr>
              <a:t>Schreibe eine </a:t>
            </a:r>
            <a:r>
              <a:rPr lang="de-DE" dirty="0" err="1" smtClean="0">
                <a:solidFill>
                  <a:srgbClr val="FFFFFF"/>
                </a:solidFill>
                <a:latin typeface="Consolas"/>
                <a:cs typeface="Consolas"/>
              </a:rPr>
              <a:t>main.js</a:t>
            </a:r>
            <a:r>
              <a:rPr lang="de-DE" dirty="0" smtClean="0">
                <a:solidFill>
                  <a:srgbClr val="FFFFFF"/>
                </a:solidFill>
              </a:rPr>
              <a:t>, die sowohl das </a:t>
            </a:r>
            <a:r>
              <a:rPr lang="de-DE" dirty="0" err="1" smtClean="0">
                <a:solidFill>
                  <a:srgbClr val="FFFFFF"/>
                </a:solidFill>
              </a:rPr>
              <a:t>jQuery-Plugin</a:t>
            </a:r>
            <a:r>
              <a:rPr lang="de-DE" dirty="0" smtClean="0">
                <a:solidFill>
                  <a:srgbClr val="FFFFFF"/>
                </a:solidFill>
              </a:rPr>
              <a:t> als auch das AMD-Modul importiert.</a:t>
            </a:r>
          </a:p>
          <a:p>
            <a:pPr marL="0" indent="0">
              <a:buNone/>
            </a:pPr>
            <a:r>
              <a:rPr lang="de-DE" dirty="0" smtClean="0">
                <a:solidFill>
                  <a:srgbClr val="FFFFFF"/>
                </a:solidFill>
              </a:rPr>
              <a:t>Bringe einige Tasks zur Darstellung.</a:t>
            </a:r>
          </a:p>
          <a:p>
            <a:pPr marL="0" indent="0">
              <a:buNone/>
            </a:pPr>
            <a:endParaRPr lang="de-DE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dirty="0" smtClean="0">
              <a:solidFill>
                <a:srgbClr val="FFFFFF"/>
              </a:solidFill>
              <a:latin typeface="Consolas"/>
              <a:cs typeface="Consolas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FFFF"/>
                </a:solidFill>
              </a:rPr>
              <a:t>Übung #12 -  </a:t>
            </a:r>
            <a:r>
              <a:rPr lang="de-DE" dirty="0" err="1" smtClean="0">
                <a:solidFill>
                  <a:srgbClr val="FFFFFF"/>
                </a:solidFill>
              </a:rPr>
              <a:t>jQuery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Plugin</a:t>
            </a:r>
            <a:endParaRPr lang="de-D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978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define</a:t>
            </a:r>
            <a:r>
              <a:rPr lang="en-US" dirty="0"/>
              <a:t>(function() {</a:t>
            </a:r>
          </a:p>
          <a:p>
            <a:r>
              <a:rPr lang="en-US" dirty="0"/>
              <a:t>    'use strict';</a:t>
            </a:r>
          </a:p>
          <a:p>
            <a:r>
              <a:rPr lang="en-US" dirty="0"/>
              <a:t>    $.</a:t>
            </a:r>
            <a:r>
              <a:rPr lang="en-US" dirty="0" err="1"/>
              <a:t>fn.listTodos</a:t>
            </a:r>
            <a:r>
              <a:rPr lang="en-US" dirty="0"/>
              <a:t> = function (elements) {</a:t>
            </a:r>
          </a:p>
          <a:p>
            <a:r>
              <a:rPr lang="en-US" dirty="0"/>
              <a:t>       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theHTMLList</a:t>
            </a:r>
            <a:r>
              <a:rPr lang="en-US" dirty="0"/>
              <a:t> = '';</a:t>
            </a:r>
          </a:p>
          <a:p>
            <a:r>
              <a:rPr lang="en-US" dirty="0"/>
              <a:t>        </a:t>
            </a:r>
            <a:r>
              <a:rPr lang="en-US" dirty="0" err="1"/>
              <a:t>elements.forEach</a:t>
            </a:r>
            <a:r>
              <a:rPr lang="en-US" dirty="0"/>
              <a:t> (function (</a:t>
            </a:r>
            <a:r>
              <a:rPr lang="en-US" dirty="0" err="1"/>
              <a:t>eachTask</a:t>
            </a:r>
            <a:r>
              <a:rPr lang="en-US" dirty="0"/>
              <a:t>)  {</a:t>
            </a:r>
          </a:p>
          <a:p>
            <a:r>
              <a:rPr lang="en-US" dirty="0" smtClean="0"/>
              <a:t>					</a:t>
            </a:r>
            <a:r>
              <a:rPr lang="en-US" dirty="0" err="1" smtClean="0"/>
              <a:t>theHTMLList</a:t>
            </a:r>
            <a:r>
              <a:rPr lang="en-US" dirty="0" smtClean="0"/>
              <a:t> </a:t>
            </a:r>
            <a:r>
              <a:rPr lang="en-US" dirty="0"/>
              <a:t>+= '&lt;</a:t>
            </a:r>
            <a:r>
              <a:rPr lang="en-US" dirty="0" err="1"/>
              <a:t>tr</a:t>
            </a:r>
            <a:r>
              <a:rPr lang="en-US" dirty="0"/>
              <a:t>&gt;' +</a:t>
            </a:r>
          </a:p>
          <a:p>
            <a:r>
              <a:rPr lang="en-US" dirty="0"/>
              <a:t>                    '&lt;td&gt;' + '&lt;input type="checkbox" /&gt;' + '&lt;/td&gt;' +</a:t>
            </a:r>
          </a:p>
          <a:p>
            <a:r>
              <a:rPr lang="en-US" dirty="0"/>
              <a:t>                    '&lt;td&gt;' + </a:t>
            </a:r>
            <a:r>
              <a:rPr lang="en-US" dirty="0" err="1"/>
              <a:t>eachTask.subject</a:t>
            </a:r>
            <a:r>
              <a:rPr lang="en-US" dirty="0"/>
              <a:t> + '&lt;/td&gt;' +</a:t>
            </a:r>
          </a:p>
          <a:p>
            <a:r>
              <a:rPr lang="en-US" dirty="0"/>
              <a:t>                    '&lt;/</a:t>
            </a:r>
            <a:r>
              <a:rPr lang="en-US" dirty="0" err="1"/>
              <a:t>tr</a:t>
            </a:r>
            <a:r>
              <a:rPr lang="en-US" dirty="0"/>
              <a:t>&gt;';</a:t>
            </a:r>
          </a:p>
          <a:p>
            <a:r>
              <a:rPr lang="en-US" dirty="0"/>
              <a:t>            }</a:t>
            </a:r>
          </a:p>
          <a:p>
            <a:r>
              <a:rPr lang="en-US" dirty="0"/>
              <a:t>        );</a:t>
            </a:r>
          </a:p>
          <a:p>
            <a:r>
              <a:rPr lang="en-US" dirty="0" smtClean="0"/>
              <a:t>			  $</a:t>
            </a:r>
            <a:r>
              <a:rPr lang="en-US" dirty="0"/>
              <a:t>(this).find('</a:t>
            </a:r>
            <a:r>
              <a:rPr lang="en-US" dirty="0" err="1"/>
              <a:t>tbody</a:t>
            </a:r>
            <a:r>
              <a:rPr lang="en-US" dirty="0"/>
              <a:t>').html(</a:t>
            </a:r>
            <a:r>
              <a:rPr lang="en-US" dirty="0" err="1"/>
              <a:t>theHTMLList</a:t>
            </a:r>
            <a:r>
              <a:rPr lang="en-US" dirty="0"/>
              <a:t>);</a:t>
            </a:r>
          </a:p>
          <a:p>
            <a:r>
              <a:rPr lang="en-US" dirty="0"/>
              <a:t>    };</a:t>
            </a:r>
          </a:p>
          <a:p>
            <a:r>
              <a:rPr lang="en-US" dirty="0"/>
              <a:t>});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TaskList</a:t>
            </a:r>
            <a:r>
              <a:rPr lang="de-DE" dirty="0" smtClean="0"/>
              <a:t> </a:t>
            </a:r>
            <a:r>
              <a:rPr lang="de-DE" dirty="0" err="1" smtClean="0"/>
              <a:t>jQuery-Plugin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AMD Support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1989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6600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90000" rIns="180000" bIns="90000" rtlCol="0" anchor="t" anchorCtr="0">
            <a:spAutoFit/>
          </a:bodyPr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solidFill>
                  <a:srgbClr val="FFFFFF"/>
                </a:solidFill>
              </a:rPr>
              <a:t>Templating</a:t>
            </a:r>
            <a:r>
              <a:rPr lang="de-DE" dirty="0" smtClean="0">
                <a:solidFill>
                  <a:srgbClr val="FFFFFF"/>
                </a:solidFill>
              </a:rPr>
              <a:t> Engine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noFill/>
        </p:spPr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FFFFF"/>
                </a:solidFill>
              </a:rPr>
              <a:t>Handlebars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provides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the</a:t>
            </a:r>
            <a:r>
              <a:rPr lang="de-DE" dirty="0">
                <a:solidFill>
                  <a:srgbClr val="FFFFFF"/>
                </a:solidFill>
              </a:rPr>
              <a:t> power </a:t>
            </a:r>
            <a:r>
              <a:rPr lang="de-DE" dirty="0" err="1">
                <a:solidFill>
                  <a:srgbClr val="FFFFFF"/>
                </a:solidFill>
              </a:rPr>
              <a:t>necessary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to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let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you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build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semantic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templates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effectively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with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no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frustration</a:t>
            </a:r>
            <a:r>
              <a:rPr lang="de-DE" dirty="0">
                <a:solidFill>
                  <a:srgbClr val="FFFFFF"/>
                </a:solidFill>
              </a:rPr>
              <a:t>.</a:t>
            </a:r>
          </a:p>
          <a:p>
            <a:endParaRPr lang="de-DE" dirty="0"/>
          </a:p>
        </p:txBody>
      </p:sp>
      <p:pic>
        <p:nvPicPr>
          <p:cNvPr id="4" name="Bild 3" descr="handlebars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630355"/>
            <a:ext cx="43434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198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&lt;div class="entry"&gt;</a:t>
            </a:r>
          </a:p>
          <a:p>
            <a:r>
              <a:rPr lang="en-US" dirty="0"/>
              <a:t>  &lt;h1&gt;{{title}}&lt;/h1&gt;</a:t>
            </a:r>
          </a:p>
          <a:p>
            <a:r>
              <a:rPr lang="en-US" dirty="0"/>
              <a:t>  &lt;div class="body"&gt;</a:t>
            </a:r>
          </a:p>
          <a:p>
            <a:r>
              <a:rPr lang="en-US" dirty="0"/>
              <a:t>    </a:t>
            </a:r>
            <a:r>
              <a:rPr lang="en-US" dirty="0" smtClean="0"/>
              <a:t>{{</a:t>
            </a:r>
            <a:r>
              <a:rPr lang="en-US" dirty="0"/>
              <a:t>body</a:t>
            </a:r>
            <a:r>
              <a:rPr lang="en-US" dirty="0" smtClean="0"/>
              <a:t>}}</a:t>
            </a:r>
            <a:endParaRPr lang="en-US" dirty="0"/>
          </a:p>
          <a:p>
            <a:r>
              <a:rPr lang="en-US" dirty="0"/>
              <a:t>  &lt;/div&gt;</a:t>
            </a:r>
          </a:p>
          <a:p>
            <a:r>
              <a:rPr lang="en-US" dirty="0"/>
              <a:t>&lt;/div&gt;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Handlebar</a:t>
            </a:r>
            <a:r>
              <a:rPr lang="de-DE" dirty="0" smtClean="0"/>
              <a:t> Templates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7598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UI: MVC-Frameworks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2699792" y="1268760"/>
            <a:ext cx="3672408" cy="12241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Controller</a:t>
            </a:r>
          </a:p>
        </p:txBody>
      </p:sp>
      <p:sp>
        <p:nvSpPr>
          <p:cNvPr id="4" name="Rechteck 3"/>
          <p:cNvSpPr/>
          <p:nvPr/>
        </p:nvSpPr>
        <p:spPr>
          <a:xfrm>
            <a:off x="4932040" y="3789040"/>
            <a:ext cx="3672408" cy="12241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Model</a:t>
            </a:r>
          </a:p>
        </p:txBody>
      </p:sp>
      <p:sp>
        <p:nvSpPr>
          <p:cNvPr id="5" name="Rechteck 4"/>
          <p:cNvSpPr/>
          <p:nvPr/>
        </p:nvSpPr>
        <p:spPr>
          <a:xfrm>
            <a:off x="827584" y="3789040"/>
            <a:ext cx="3672408" cy="12241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View</a:t>
            </a:r>
          </a:p>
        </p:txBody>
      </p:sp>
      <p:cxnSp>
        <p:nvCxnSpPr>
          <p:cNvPr id="17" name="Gerade Verbindung mit Pfeil 16"/>
          <p:cNvCxnSpPr>
            <a:stCxn id="3" idx="2"/>
            <a:endCxn id="4" idx="0"/>
          </p:cNvCxnSpPr>
          <p:nvPr/>
        </p:nvCxnSpPr>
        <p:spPr>
          <a:xfrm>
            <a:off x="4535996" y="2492896"/>
            <a:ext cx="2232248" cy="12961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3" idx="2"/>
            <a:endCxn id="5" idx="0"/>
          </p:cNvCxnSpPr>
          <p:nvPr/>
        </p:nvCxnSpPr>
        <p:spPr>
          <a:xfrm flipH="1">
            <a:off x="2663788" y="2492896"/>
            <a:ext cx="1872208" cy="12961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5" idx="3"/>
            <a:endCxn id="4" idx="1"/>
          </p:cNvCxnSpPr>
          <p:nvPr/>
        </p:nvCxnSpPr>
        <p:spPr>
          <a:xfrm>
            <a:off x="4499992" y="4401108"/>
            <a:ext cx="432048" cy="0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winkelte Verbindung 24"/>
          <p:cNvCxnSpPr>
            <a:stCxn id="5" idx="1"/>
            <a:endCxn id="3" idx="1"/>
          </p:cNvCxnSpPr>
          <p:nvPr/>
        </p:nvCxnSpPr>
        <p:spPr>
          <a:xfrm rot="10800000" flipH="1">
            <a:off x="827584" y="1880828"/>
            <a:ext cx="1872208" cy="2520280"/>
          </a:xfrm>
          <a:prstGeom prst="bentConnector3">
            <a:avLst>
              <a:gd name="adj1" fmla="val -12210"/>
            </a:avLst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990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UI: UI-</a:t>
            </a:r>
            <a:r>
              <a:rPr lang="de-DE" dirty="0" err="1" smtClean="0"/>
              <a:t>Bindings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932040" y="3789040"/>
            <a:ext cx="3672408" cy="12241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Model</a:t>
            </a:r>
          </a:p>
        </p:txBody>
      </p:sp>
      <p:sp>
        <p:nvSpPr>
          <p:cNvPr id="4" name="Rechteck 3"/>
          <p:cNvSpPr/>
          <p:nvPr/>
        </p:nvSpPr>
        <p:spPr>
          <a:xfrm>
            <a:off x="827584" y="3789040"/>
            <a:ext cx="3672408" cy="12241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View</a:t>
            </a:r>
          </a:p>
        </p:txBody>
      </p:sp>
      <p:cxnSp>
        <p:nvCxnSpPr>
          <p:cNvPr id="5" name="Gerade Verbindung mit Pfeil 4"/>
          <p:cNvCxnSpPr/>
          <p:nvPr/>
        </p:nvCxnSpPr>
        <p:spPr>
          <a:xfrm flipH="1">
            <a:off x="4499992" y="4149080"/>
            <a:ext cx="504056" cy="0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/>
          <p:cNvCxnSpPr/>
          <p:nvPr/>
        </p:nvCxnSpPr>
        <p:spPr>
          <a:xfrm>
            <a:off x="4499992" y="4437112"/>
            <a:ext cx="432048" cy="0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542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UI: View – </a:t>
            </a:r>
            <a:r>
              <a:rPr lang="de-DE" dirty="0" err="1" smtClean="0"/>
              <a:t>ViewModel</a:t>
            </a:r>
            <a:r>
              <a:rPr lang="de-DE" dirty="0"/>
              <a:t> – </a:t>
            </a:r>
            <a:r>
              <a:rPr lang="de-DE" dirty="0" smtClean="0"/>
              <a:t>Model</a:t>
            </a:r>
            <a:endParaRPr lang="de-DE" dirty="0"/>
          </a:p>
        </p:txBody>
      </p:sp>
      <p:pic>
        <p:nvPicPr>
          <p:cNvPr id="8" name="Bild 7" descr="IC44869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568" y="1052736"/>
            <a:ext cx="7620000" cy="2235200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5724128" y="4005064"/>
            <a:ext cx="1440160" cy="12241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Model</a:t>
            </a:r>
          </a:p>
        </p:txBody>
      </p:sp>
      <p:sp>
        <p:nvSpPr>
          <p:cNvPr id="5" name="Rechteck 4"/>
          <p:cNvSpPr/>
          <p:nvPr/>
        </p:nvSpPr>
        <p:spPr>
          <a:xfrm>
            <a:off x="3779912" y="4005064"/>
            <a:ext cx="1440160" cy="12241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ViewModel</a:t>
            </a:r>
            <a:endParaRPr lang="de-DE" dirty="0" smtClean="0"/>
          </a:p>
        </p:txBody>
      </p:sp>
      <p:sp>
        <p:nvSpPr>
          <p:cNvPr id="6" name="Rechteck 5"/>
          <p:cNvSpPr/>
          <p:nvPr/>
        </p:nvSpPr>
        <p:spPr>
          <a:xfrm>
            <a:off x="1835696" y="4005064"/>
            <a:ext cx="1440160" cy="12241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View</a:t>
            </a:r>
          </a:p>
        </p:txBody>
      </p:sp>
      <p:cxnSp>
        <p:nvCxnSpPr>
          <p:cNvPr id="7" name="Gerade Verbindung mit Pfeil 6"/>
          <p:cNvCxnSpPr/>
          <p:nvPr/>
        </p:nvCxnSpPr>
        <p:spPr>
          <a:xfrm flipH="1">
            <a:off x="3275856" y="4509120"/>
            <a:ext cx="504056" cy="0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/>
          <p:nvPr/>
        </p:nvCxnSpPr>
        <p:spPr>
          <a:xfrm>
            <a:off x="3275856" y="4797152"/>
            <a:ext cx="504056" cy="0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 flipH="1">
            <a:off x="5220072" y="4509120"/>
            <a:ext cx="504056" cy="0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>
            <a:off x="5220072" y="4797152"/>
            <a:ext cx="504056" cy="0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372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var</a:t>
            </a:r>
            <a:r>
              <a:rPr lang="de-DE" dirty="0" smtClean="0"/>
              <a:t> </a:t>
            </a:r>
            <a:r>
              <a:rPr lang="de-DE" dirty="0" err="1"/>
              <a:t>myTask</a:t>
            </a:r>
            <a:r>
              <a:rPr lang="de-DE" dirty="0"/>
              <a:t> = </a:t>
            </a:r>
            <a:r>
              <a:rPr lang="de-DE" dirty="0" err="1"/>
              <a:t>Object.create</a:t>
            </a:r>
            <a:r>
              <a:rPr lang="de-DE" dirty="0"/>
              <a:t>(</a:t>
            </a:r>
            <a:r>
              <a:rPr lang="de-DE" dirty="0" err="1"/>
              <a:t>task</a:t>
            </a:r>
            <a:r>
              <a:rPr lang="de-DE" dirty="0"/>
              <a:t>);</a:t>
            </a:r>
          </a:p>
          <a:p>
            <a:r>
              <a:rPr lang="de-DE" dirty="0" err="1" smtClean="0"/>
              <a:t>myTask.subject</a:t>
            </a:r>
            <a:r>
              <a:rPr lang="de-DE" dirty="0" smtClean="0"/>
              <a:t> </a:t>
            </a:r>
            <a:r>
              <a:rPr lang="de-DE" dirty="0"/>
              <a:t>= '</a:t>
            </a:r>
            <a:r>
              <a:rPr lang="de-DE" dirty="0" err="1"/>
              <a:t>My</a:t>
            </a:r>
            <a:r>
              <a:rPr lang="de-DE" dirty="0"/>
              <a:t> Task';</a:t>
            </a:r>
          </a:p>
          <a:p>
            <a:r>
              <a:rPr lang="de-DE" dirty="0" err="1" smtClean="0"/>
              <a:t>assert</a:t>
            </a:r>
            <a:r>
              <a:rPr lang="de-DE" dirty="0"/>
              <a:t>(</a:t>
            </a:r>
            <a:r>
              <a:rPr lang="de-DE" dirty="0" err="1"/>
              <a:t>myTask.subject</a:t>
            </a:r>
            <a:r>
              <a:rPr lang="de-DE" dirty="0"/>
              <a:t> === '</a:t>
            </a:r>
            <a:r>
              <a:rPr lang="de-DE" dirty="0" err="1"/>
              <a:t>My</a:t>
            </a:r>
            <a:r>
              <a:rPr lang="de-DE" dirty="0"/>
              <a:t> Task');</a:t>
            </a:r>
          </a:p>
          <a:p>
            <a:endParaRPr lang="de-DE" dirty="0"/>
          </a:p>
          <a:p>
            <a:r>
              <a:rPr lang="de-DE" dirty="0" err="1" smtClean="0"/>
              <a:t>var</a:t>
            </a:r>
            <a:r>
              <a:rPr lang="de-DE" dirty="0" smtClean="0"/>
              <a:t> </a:t>
            </a:r>
            <a:r>
              <a:rPr lang="de-DE" dirty="0" err="1"/>
              <a:t>myOtherTask</a:t>
            </a:r>
            <a:r>
              <a:rPr lang="de-DE" dirty="0"/>
              <a:t> = </a:t>
            </a:r>
            <a:r>
              <a:rPr lang="de-DE" dirty="0" err="1"/>
              <a:t>Object.create</a:t>
            </a:r>
            <a:r>
              <a:rPr lang="de-DE" dirty="0"/>
              <a:t>(</a:t>
            </a:r>
            <a:r>
              <a:rPr lang="de-DE" dirty="0" err="1"/>
              <a:t>myTask</a:t>
            </a:r>
            <a:r>
              <a:rPr lang="de-DE" dirty="0"/>
              <a:t>);</a:t>
            </a:r>
          </a:p>
          <a:p>
            <a:r>
              <a:rPr lang="de-DE" dirty="0" err="1" smtClean="0"/>
              <a:t>assert</a:t>
            </a:r>
            <a:r>
              <a:rPr lang="de-DE" dirty="0"/>
              <a:t>(</a:t>
            </a:r>
            <a:r>
              <a:rPr lang="de-DE" dirty="0" err="1"/>
              <a:t>myOtherTask.subject</a:t>
            </a:r>
            <a:r>
              <a:rPr lang="de-DE" dirty="0"/>
              <a:t> === '</a:t>
            </a:r>
            <a:r>
              <a:rPr lang="de-DE" dirty="0" err="1"/>
              <a:t>My</a:t>
            </a:r>
            <a:r>
              <a:rPr lang="de-DE" dirty="0"/>
              <a:t> Task');</a:t>
            </a:r>
          </a:p>
          <a:p>
            <a:endParaRPr lang="de-DE" dirty="0"/>
          </a:p>
          <a:p>
            <a:r>
              <a:rPr lang="de-DE" dirty="0" err="1" smtClean="0"/>
              <a:t>myOtherTask.subject</a:t>
            </a:r>
            <a:r>
              <a:rPr lang="de-DE" dirty="0" smtClean="0"/>
              <a:t> </a:t>
            </a:r>
            <a:r>
              <a:rPr lang="de-DE" dirty="0"/>
              <a:t>= '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Task';</a:t>
            </a:r>
          </a:p>
          <a:p>
            <a:r>
              <a:rPr lang="de-DE" dirty="0" err="1" smtClean="0"/>
              <a:t>assert</a:t>
            </a:r>
            <a:r>
              <a:rPr lang="de-DE" dirty="0"/>
              <a:t>(</a:t>
            </a:r>
            <a:r>
              <a:rPr lang="de-DE" dirty="0" err="1"/>
              <a:t>myOtherTask.subject</a:t>
            </a:r>
            <a:r>
              <a:rPr lang="de-DE" dirty="0"/>
              <a:t> === '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Task');</a:t>
            </a:r>
          </a:p>
          <a:p>
            <a:r>
              <a:rPr lang="de-DE" dirty="0" err="1" smtClean="0"/>
              <a:t>assert</a:t>
            </a:r>
            <a:r>
              <a:rPr lang="de-DE" dirty="0"/>
              <a:t>(</a:t>
            </a:r>
            <a:r>
              <a:rPr lang="de-DE" dirty="0" err="1"/>
              <a:t>myTask.subject</a:t>
            </a:r>
            <a:r>
              <a:rPr lang="de-DE" dirty="0"/>
              <a:t> === '</a:t>
            </a:r>
            <a:r>
              <a:rPr lang="de-DE" dirty="0" err="1"/>
              <a:t>My</a:t>
            </a:r>
            <a:r>
              <a:rPr lang="de-DE" dirty="0"/>
              <a:t> Task')</a:t>
            </a:r>
            <a:r>
              <a:rPr lang="de-DE" dirty="0" smtClean="0"/>
              <a:t>;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Objekt-Erzeugung durch Kopieren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19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MVC im Browser</a:t>
            </a:r>
            <a:endParaRPr lang="de-DE" dirty="0"/>
          </a:p>
        </p:txBody>
      </p:sp>
      <p:pic>
        <p:nvPicPr>
          <p:cNvPr id="5" name="Bild 4" descr="backbo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268760"/>
            <a:ext cx="4464496" cy="791928"/>
          </a:xfrm>
          <a:prstGeom prst="rect">
            <a:avLst/>
          </a:prstGeom>
        </p:spPr>
      </p:pic>
      <p:pic>
        <p:nvPicPr>
          <p:cNvPr id="14" name="Bild 13" descr="cappuccino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124744"/>
            <a:ext cx="3491880" cy="3142692"/>
          </a:xfrm>
          <a:prstGeom prst="rect">
            <a:avLst/>
          </a:prstGeom>
        </p:spPr>
      </p:pic>
      <p:pic>
        <p:nvPicPr>
          <p:cNvPr id="17" name="Bild 16" descr="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420888"/>
            <a:ext cx="3278482" cy="648072"/>
          </a:xfrm>
          <a:prstGeom prst="rect">
            <a:avLst/>
          </a:prstGeom>
        </p:spPr>
      </p:pic>
      <p:pic>
        <p:nvPicPr>
          <p:cNvPr id="20" name="Bild 19" descr="gwt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861048"/>
            <a:ext cx="1584176" cy="1584176"/>
          </a:xfrm>
          <a:prstGeom prst="rect">
            <a:avLst/>
          </a:prstGeom>
        </p:spPr>
      </p:pic>
      <p:pic>
        <p:nvPicPr>
          <p:cNvPr id="21" name="Bild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5816" y="3861048"/>
            <a:ext cx="1628800" cy="1628800"/>
          </a:xfrm>
          <a:prstGeom prst="rect">
            <a:avLst/>
          </a:prstGeom>
        </p:spPr>
      </p:pic>
      <p:pic>
        <p:nvPicPr>
          <p:cNvPr id="6" name="Bild 5" descr="ko-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4581128"/>
            <a:ext cx="3763159" cy="109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97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MVC im Browser</a:t>
            </a:r>
            <a:endParaRPr lang="de-DE" dirty="0"/>
          </a:p>
        </p:txBody>
      </p:sp>
      <p:pic>
        <p:nvPicPr>
          <p:cNvPr id="3" name="Bild 2" descr="AngularJS-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972" y="2636912"/>
            <a:ext cx="6639404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63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TodoMVC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215899" y="4953942"/>
            <a:ext cx="86045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„</a:t>
            </a:r>
            <a:r>
              <a:rPr lang="de-DE" dirty="0" err="1" smtClean="0"/>
              <a:t>TodoMVC</a:t>
            </a:r>
            <a:r>
              <a:rPr lang="de-DE" dirty="0" smtClean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godsend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helping</a:t>
            </a:r>
            <a:r>
              <a:rPr lang="de-DE" dirty="0"/>
              <a:t> </a:t>
            </a:r>
            <a:r>
              <a:rPr lang="de-DE" dirty="0" err="1"/>
              <a:t>developers</a:t>
            </a:r>
            <a:r>
              <a:rPr lang="de-DE" dirty="0"/>
              <a:t> find </a:t>
            </a:r>
            <a:r>
              <a:rPr lang="de-DE" dirty="0" err="1"/>
              <a:t>what</a:t>
            </a:r>
            <a:r>
              <a:rPr lang="de-DE" dirty="0"/>
              <a:t> well-</a:t>
            </a:r>
            <a:r>
              <a:rPr lang="de-DE" dirty="0" err="1"/>
              <a:t>developed</a:t>
            </a:r>
            <a:r>
              <a:rPr lang="de-DE" dirty="0"/>
              <a:t> </a:t>
            </a:r>
            <a:r>
              <a:rPr lang="de-DE" dirty="0" err="1"/>
              <a:t>frameworks</a:t>
            </a:r>
            <a:r>
              <a:rPr lang="de-DE" dirty="0"/>
              <a:t> </a:t>
            </a:r>
            <a:r>
              <a:rPr lang="de-DE" dirty="0" err="1"/>
              <a:t>match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mental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 smtClean="0"/>
              <a:t>architecture</a:t>
            </a:r>
            <a:r>
              <a:rPr lang="de-DE" dirty="0" smtClean="0"/>
              <a:t>. „ -- Paul </a:t>
            </a:r>
            <a:r>
              <a:rPr lang="de-DE" dirty="0" err="1" smtClean="0"/>
              <a:t>Irish</a:t>
            </a:r>
            <a:r>
              <a:rPr lang="de-DE" dirty="0" smtClean="0"/>
              <a:t> </a:t>
            </a:r>
          </a:p>
          <a:p>
            <a:r>
              <a:rPr lang="de-DE" dirty="0" smtClean="0"/>
              <a:t>http</a:t>
            </a:r>
            <a:r>
              <a:rPr lang="de-DE" dirty="0"/>
              <a:t>://</a:t>
            </a:r>
            <a:r>
              <a:rPr lang="de-DE" dirty="0" err="1"/>
              <a:t>todomvc.com</a:t>
            </a:r>
            <a:r>
              <a:rPr lang="de-DE" dirty="0"/>
              <a:t>/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2874"/>
            <a:ext cx="9144000" cy="317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62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130515-0001.png"/>
          <p:cNvPicPr>
            <a:picLocks noChangeAspect="1"/>
          </p:cNvPicPr>
          <p:nvPr/>
        </p:nvPicPr>
        <p:blipFill>
          <a:blip r:embed="rId3">
            <a:alphaModFix am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52" y="0"/>
            <a:ext cx="10073118" cy="6858000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2000" y="1089280"/>
            <a:ext cx="8532000" cy="48600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/>
              <a:t>ES5</a:t>
            </a:r>
          </a:p>
          <a:p>
            <a:pPr marL="0" indent="0">
              <a:buNone/>
            </a:pPr>
            <a:r>
              <a:rPr lang="de-DE" dirty="0"/>
              <a:t>Patterns</a:t>
            </a:r>
          </a:p>
          <a:p>
            <a:pPr marL="0" indent="0">
              <a:buNone/>
            </a:pPr>
            <a:r>
              <a:rPr lang="de-DE" dirty="0" smtClean="0"/>
              <a:t>Module </a:t>
            </a:r>
            <a:r>
              <a:rPr lang="de-DE" dirty="0"/>
              <a:t>(</a:t>
            </a:r>
            <a:r>
              <a:rPr lang="de-DE" dirty="0" err="1"/>
              <a:t>CommonJS</a:t>
            </a:r>
            <a:r>
              <a:rPr lang="de-DE" dirty="0"/>
              <a:t>, AMD)</a:t>
            </a:r>
          </a:p>
          <a:p>
            <a:pPr marL="0" indent="0">
              <a:buNone/>
            </a:pPr>
            <a:r>
              <a:rPr lang="de-DE" dirty="0" err="1"/>
              <a:t>jQuery</a:t>
            </a:r>
            <a:r>
              <a:rPr lang="de-DE" dirty="0"/>
              <a:t> im Einsatz</a:t>
            </a:r>
          </a:p>
          <a:p>
            <a:pPr marL="0" indent="0">
              <a:buNone/>
            </a:pPr>
            <a:r>
              <a:rPr lang="de-DE" dirty="0" smtClean="0"/>
              <a:t>F</a:t>
            </a:r>
            <a:r>
              <a:rPr lang="de-DE" dirty="0"/>
              <a:t>&amp;A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 Tag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1215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räsentation v3.0 (4x3)">
  <a:themeElements>
    <a:clrScheme name="Holisticon (PPT)">
      <a:dk1>
        <a:srgbClr val="666666"/>
      </a:dk1>
      <a:lt1>
        <a:sysClr val="window" lastClr="FFFFFF"/>
      </a:lt1>
      <a:dk2>
        <a:srgbClr val="1952A0"/>
      </a:dk2>
      <a:lt2>
        <a:srgbClr val="FFFFFF"/>
      </a:lt2>
      <a:accent1>
        <a:srgbClr val="1952A0"/>
      </a:accent1>
      <a:accent2>
        <a:srgbClr val="DE0027"/>
      </a:accent2>
      <a:accent3>
        <a:srgbClr val="C1C3C6"/>
      </a:accent3>
      <a:accent4>
        <a:srgbClr val="95B3D7"/>
      </a:accent4>
      <a:accent5>
        <a:srgbClr val="D99694"/>
      </a:accent5>
      <a:accent6>
        <a:srgbClr val="6A7A9A"/>
      </a:accent6>
      <a:hlink>
        <a:srgbClr val="95B3D7"/>
      </a:hlink>
      <a:folHlink>
        <a:srgbClr val="95B3D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20000"/>
            <a:lumOff val="80000"/>
          </a:schemeClr>
        </a:solidFill>
        <a:ln w="12700" cmpd="sng">
          <a:solidFill>
            <a:schemeClr val="tx1"/>
          </a:solidFill>
        </a:ln>
        <a:effectLst/>
      </a:spPr>
      <a:bodyPr lIns="180000" tIns="90000" rIns="180000" bIns="90000" rtlCol="0" anchor="t" anchorCtr="0">
        <a:spAutoFit/>
      </a:bodyPr>
      <a:lstStyle>
        <a:defPPr>
          <a:defRPr dirty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26A3E8302C8CB4E82B3738A005B8375" ma:contentTypeVersion="0" ma:contentTypeDescription="Ein neues Dokument erstellen." ma:contentTypeScope="" ma:versionID="4fa8f7eed20c578c7e9dc17150e5979d">
  <xsd:schema xmlns:xsd="http://www.w3.org/2001/XMLSchema" xmlns:p="http://schemas.microsoft.com/office/2006/metadata/properties" targetNamespace="http://schemas.microsoft.com/office/2006/metadata/properties" ma:root="true" ma:fieldsID="246f02dd96380beb4f7cdcce14d77fd6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 ma:readOnly="tru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E8E3355A-8D0D-4120-9144-887B33C643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23E6022D-9F9B-4F7D-9291-C7AE6A28E5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7BCFEFD-7927-41E3-94E3-A6B5B4E10B49}">
  <ds:schemaRefs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www.w3.org/XML/1998/namespace"/>
    <ds:schemaRef ds:uri="http://schemas.microsoft.com/office/2006/metadata/propertie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Präsentation v3.0 (4x3).potx</Template>
  <TotalTime>0</TotalTime>
  <Words>3231</Words>
  <Application>Microsoft Macintosh PowerPoint</Application>
  <PresentationFormat>Bildschirmpräsentation (4:3)</PresentationFormat>
  <Paragraphs>639</Paragraphs>
  <Slides>93</Slides>
  <Notes>28</Notes>
  <HiddenSlides>17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93</vt:i4>
      </vt:variant>
    </vt:vector>
  </HeadingPairs>
  <TitlesOfParts>
    <vt:vector size="94" baseType="lpstr">
      <vt:lpstr>Präsentation v3.0 (4x3)</vt:lpstr>
      <vt:lpstr>JS-Workshop</vt:lpstr>
      <vt:lpstr>Roadmap Tag 2</vt:lpstr>
      <vt:lpstr>JS Core</vt:lpstr>
      <vt:lpstr>PowerPoint-Präsentation</vt:lpstr>
      <vt:lpstr>Ausblick</vt:lpstr>
      <vt:lpstr>Ausblick ES6</vt:lpstr>
      <vt:lpstr>Objekte in ES5</vt:lpstr>
      <vt:lpstr>Object.create in ES5</vt:lpstr>
      <vt:lpstr>Objekt-Erzeugung durch Kopieren</vt:lpstr>
      <vt:lpstr>Objekt-Vererbung in ES5</vt:lpstr>
      <vt:lpstr>Objekt-Vererbung in ES5</vt:lpstr>
      <vt:lpstr>Übung #8 -  Refactoring</vt:lpstr>
      <vt:lpstr>Getter und Setter</vt:lpstr>
      <vt:lpstr>Getter und Setter - Deklaration</vt:lpstr>
      <vt:lpstr>Getter und Setter - Verwendung</vt:lpstr>
      <vt:lpstr>Weitere Methoden eines ES5-Objekts</vt:lpstr>
      <vt:lpstr>Weitere Methoden eines ES5-Objekts</vt:lpstr>
      <vt:lpstr>Cooles in ES5</vt:lpstr>
      <vt:lpstr>Übung #9 -  Parametervalidierung</vt:lpstr>
      <vt:lpstr>JS Core</vt:lpstr>
      <vt:lpstr>PowerPoint-Präsentation</vt:lpstr>
      <vt:lpstr>Entwurfsmuster</vt:lpstr>
      <vt:lpstr>Static</vt:lpstr>
      <vt:lpstr>Static</vt:lpstr>
      <vt:lpstr>Singleton</vt:lpstr>
      <vt:lpstr>Singleton</vt:lpstr>
      <vt:lpstr>Factory</vt:lpstr>
      <vt:lpstr>Eingebaute Factory</vt:lpstr>
      <vt:lpstr>Eingebaute Factory</vt:lpstr>
      <vt:lpstr>Selbst erstellte Factory</vt:lpstr>
      <vt:lpstr>Selbst erstellte Factory</vt:lpstr>
      <vt:lpstr>Strategy</vt:lpstr>
      <vt:lpstr>Strategy</vt:lpstr>
      <vt:lpstr>Strategy</vt:lpstr>
      <vt:lpstr>Strategy</vt:lpstr>
      <vt:lpstr>Facade</vt:lpstr>
      <vt:lpstr>Facade</vt:lpstr>
      <vt:lpstr>Proxy</vt:lpstr>
      <vt:lpstr>Proxy</vt:lpstr>
      <vt:lpstr>Observer</vt:lpstr>
      <vt:lpstr>Observer im Browser</vt:lpstr>
      <vt:lpstr>Observer in ES6 ES7</vt:lpstr>
      <vt:lpstr>Template Method</vt:lpstr>
      <vt:lpstr>Template Method</vt:lpstr>
      <vt:lpstr>Template Method</vt:lpstr>
      <vt:lpstr>JS Core</vt:lpstr>
      <vt:lpstr>PowerPoint-Präsentation</vt:lpstr>
      <vt:lpstr>Closures</vt:lpstr>
      <vt:lpstr>Closures</vt:lpstr>
      <vt:lpstr>Scope Chain</vt:lpstr>
      <vt:lpstr>this</vt:lpstr>
      <vt:lpstr>Module (klassisch)</vt:lpstr>
      <vt:lpstr>Module – Immediate Functions with Closures</vt:lpstr>
      <vt:lpstr>Module – Export</vt:lpstr>
      <vt:lpstr>Module – Import</vt:lpstr>
      <vt:lpstr>Namespaces</vt:lpstr>
      <vt:lpstr>Namespaces - normale Objekte als Namespace</vt:lpstr>
      <vt:lpstr>Namespaces – Definition mit Factory</vt:lpstr>
      <vt:lpstr>Namespaces – Import und Dependency Injection</vt:lpstr>
      <vt:lpstr>Übung #10 -  klassische Module</vt:lpstr>
      <vt:lpstr>PowerPoint-Präsentation</vt:lpstr>
      <vt:lpstr>Common JS</vt:lpstr>
      <vt:lpstr>Define durch AMD (require.js)</vt:lpstr>
      <vt:lpstr>Define (komplett)</vt:lpstr>
      <vt:lpstr>Require durch AMD (require.js)</vt:lpstr>
      <vt:lpstr>Übung #11 -  AMD-Module</vt:lpstr>
      <vt:lpstr>JS Core</vt:lpstr>
      <vt:lpstr>PowerPoint-Präsentation</vt:lpstr>
      <vt:lpstr>PowerPoint-Präsentation</vt:lpstr>
      <vt:lpstr>Web 2.0</vt:lpstr>
      <vt:lpstr>New Wave JS</vt:lpstr>
      <vt:lpstr>jQuery</vt:lpstr>
      <vt:lpstr>Historie</vt:lpstr>
      <vt:lpstr>Selektoren</vt:lpstr>
      <vt:lpstr>Selektoren und Performance</vt:lpstr>
      <vt:lpstr>Lazy Initialization</vt:lpstr>
      <vt:lpstr>Event-Delegation </vt:lpstr>
      <vt:lpstr>Event binding</vt:lpstr>
      <vt:lpstr>Event binding mit Delegates</vt:lpstr>
      <vt:lpstr>Struktur durch Plugins</vt:lpstr>
      <vt:lpstr>Anatomy of a jQuery Plugin</vt:lpstr>
      <vt:lpstr>Anatomy of a jQuery Plugin</vt:lpstr>
      <vt:lpstr>Übung #12 -  jQuery Plugin</vt:lpstr>
      <vt:lpstr>TaskList jQuery-Plugin with AMD Support</vt:lpstr>
      <vt:lpstr>Templating Engine</vt:lpstr>
      <vt:lpstr>Handlebar Templates</vt:lpstr>
      <vt:lpstr>UI: MVC-Frameworks</vt:lpstr>
      <vt:lpstr>UI: UI-Bindings</vt:lpstr>
      <vt:lpstr>UI: View – ViewModel – Model</vt:lpstr>
      <vt:lpstr>MVC im Browser</vt:lpstr>
      <vt:lpstr>MVC im Browser</vt:lpstr>
      <vt:lpstr>TodoMVC</vt:lpstr>
      <vt:lpstr>Fazit Tag 2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JS-Workshop</dc:title>
  <dc:subject/>
  <dc:creator>Oliver Ochs</dc:creator>
  <cp:keywords/>
  <dc:description>Copyright © 2014 Holisticon AG</dc:description>
  <cp:lastModifiedBy>Oliver Ochs</cp:lastModifiedBy>
  <cp:revision>629</cp:revision>
  <dcterms:created xsi:type="dcterms:W3CDTF">2007-11-03T16:56:34Z</dcterms:created>
  <dcterms:modified xsi:type="dcterms:W3CDTF">2014-05-23T06:41:19Z</dcterms:modified>
  <cp:category/>
  <cp:contentStatus>Endgültig (v2.0)</cp:contentStatus>
</cp:coreProperties>
</file>